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4" r:id="rId3"/>
    <p:sldId id="345" r:id="rId4"/>
    <p:sldId id="346" r:id="rId5"/>
    <p:sldId id="347" r:id="rId6"/>
    <p:sldId id="258" r:id="rId7"/>
    <p:sldId id="334" r:id="rId8"/>
    <p:sldId id="316" r:id="rId9"/>
    <p:sldId id="317" r:id="rId10"/>
    <p:sldId id="337" r:id="rId11"/>
    <p:sldId id="331" r:id="rId12"/>
    <p:sldId id="326" r:id="rId13"/>
    <p:sldId id="271" r:id="rId14"/>
    <p:sldId id="342" r:id="rId15"/>
    <p:sldId id="273" r:id="rId16"/>
    <p:sldId id="349" r:id="rId17"/>
    <p:sldId id="333" r:id="rId18"/>
    <p:sldId id="293" r:id="rId19"/>
    <p:sldId id="263" r:id="rId20"/>
    <p:sldId id="336" r:id="rId21"/>
    <p:sldId id="340"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61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p:scale>
          <a:sx n="80" d="100"/>
          <a:sy n="80" d="100"/>
        </p:scale>
        <p:origin x="-132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9250A-5697-46C4-8ECB-2FA865A3C897}" type="datetimeFigureOut">
              <a:rPr lang="tr-TR" smtClean="0"/>
              <a:t>07.09.2015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04BB1-59F0-4A28-9B93-1CDF3F3DCF8B}" type="slidenum">
              <a:rPr lang="tr-TR" smtClean="0"/>
              <a:t>‹#›</a:t>
            </a:fld>
            <a:endParaRPr lang="tr-TR"/>
          </a:p>
        </p:txBody>
      </p:sp>
    </p:spTree>
    <p:extLst>
      <p:ext uri="{BB962C8B-B14F-4D97-AF65-F5344CB8AC3E}">
        <p14:creationId xmlns:p14="http://schemas.microsoft.com/office/powerpoint/2010/main" val="423109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Mikrobik hastalıklar, mikrop ile bizi hastalıktan koruyan savunma hücrelerinin (vücudun</a:t>
            </a:r>
            <a:r>
              <a:rPr lang="tr-TR" baseline="0" dirty="0" smtClean="0"/>
              <a:t> askerlerinin) mücadelesinde mikrobun galip gelmesiyle oluşur.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2</a:t>
            </a:fld>
            <a:endParaRPr lang="tr-TR"/>
          </a:p>
        </p:txBody>
      </p:sp>
    </p:spTree>
    <p:extLst>
      <p:ext uri="{BB962C8B-B14F-4D97-AF65-F5344CB8AC3E}">
        <p14:creationId xmlns:p14="http://schemas.microsoft.com/office/powerpoint/2010/main" val="330010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a:t>
            </a:r>
            <a:r>
              <a:rPr lang="tr-TR" dirty="0" smtClean="0"/>
              <a:t>İlaçların kullanılmasında</a:t>
            </a:r>
            <a:r>
              <a:rPr lang="tr-TR" baseline="0" dirty="0" smtClean="0"/>
              <a:t> doktorun önerisine uyulması gerektiği ifade edilmelidir. Aksi halde zarar görülebileceği vurgulanmalıdır.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11</a:t>
            </a:fld>
            <a:endParaRPr lang="tr-TR"/>
          </a:p>
        </p:txBody>
      </p:sp>
    </p:spTree>
    <p:extLst>
      <p:ext uri="{BB962C8B-B14F-4D97-AF65-F5344CB8AC3E}">
        <p14:creationId xmlns:p14="http://schemas.microsoft.com/office/powerpoint/2010/main" val="114975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Çocukların hiçbir</a:t>
            </a:r>
            <a:r>
              <a:rPr lang="tr-TR" baseline="0" dirty="0" smtClean="0"/>
              <a:t> şekilde </a:t>
            </a:r>
            <a:r>
              <a:rPr lang="tr-TR" dirty="0" smtClean="0"/>
              <a:t>kendi kendine ilaç kullanmaması gerektiği vurgulanmalıdır. Doktorun önerdiği ilaçları ise büyüklerin</a:t>
            </a:r>
            <a:r>
              <a:rPr lang="tr-TR" baseline="0" dirty="0" smtClean="0"/>
              <a:t> ve sağlık çalışanlarının uygulaması gerektiği ifade edilmelidir.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12</a:t>
            </a:fld>
            <a:endParaRPr lang="tr-TR"/>
          </a:p>
        </p:txBody>
      </p:sp>
    </p:spTree>
    <p:extLst>
      <p:ext uri="{BB962C8B-B14F-4D97-AF65-F5344CB8AC3E}">
        <p14:creationId xmlns:p14="http://schemas.microsoft.com/office/powerpoint/2010/main" val="421460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İlaç formlarının</a:t>
            </a:r>
            <a:r>
              <a:rPr lang="tr-TR" baseline="0" dirty="0" smtClean="0"/>
              <a:t> tanıtımı için görsellerin her biri işaret edilerek k</a:t>
            </a:r>
            <a:r>
              <a:rPr lang="tr-TR" dirty="0" smtClean="0"/>
              <a:t>apsül, tablet, krem, şurup, enjektör</a:t>
            </a:r>
            <a:r>
              <a:rPr lang="tr-TR" baseline="0" dirty="0" smtClean="0"/>
              <a:t> şeklinde isimlendirilebilir. Ya da bu isimlendirmelerde hap, şurup, krem, iğne ifadeleri kullanılabilir.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13</a:t>
            </a:fld>
            <a:endParaRPr lang="tr-TR"/>
          </a:p>
        </p:txBody>
      </p:sp>
    </p:spTree>
    <p:extLst>
      <p:ext uri="{BB962C8B-B14F-4D97-AF65-F5344CB8AC3E}">
        <p14:creationId xmlns:p14="http://schemas.microsoft.com/office/powerpoint/2010/main" val="102212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İlaçların bazıları</a:t>
            </a:r>
            <a:r>
              <a:rPr lang="tr-TR" baseline="0" dirty="0" smtClean="0"/>
              <a:t> görüntüleri itibariyle her ne kadar şekere benzeseler de şeker değildir. Aradaki bu farklılığa çocukların dikkati çekilmelidir.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14</a:t>
            </a:fld>
            <a:endParaRPr lang="tr-TR"/>
          </a:p>
        </p:txBody>
      </p:sp>
    </p:spTree>
    <p:extLst>
      <p:ext uri="{BB962C8B-B14F-4D97-AF65-F5344CB8AC3E}">
        <p14:creationId xmlns:p14="http://schemas.microsoft.com/office/powerpoint/2010/main" val="282486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Bazı</a:t>
            </a:r>
            <a:r>
              <a:rPr lang="tr-TR" baseline="0" dirty="0" smtClean="0"/>
              <a:t> ilaçlar; formları, kutuları, renkleri itibariyle çocukların oyun oynamak isteyebileceği şekillerde olabilir. Oynamaları halinde kendileri için hazırlanmamış olan bazı ilaçların onlara zarar verebilecekleri vurgulanmalıdır. Bu nedenle ilaçların hiçbir haline hiçbir şekilde oyun oynamak amacıyla dokunmamaları gerektiği ifade edilmelidir.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15</a:t>
            </a:fld>
            <a:endParaRPr lang="tr-TR"/>
          </a:p>
        </p:txBody>
      </p:sp>
    </p:spTree>
    <p:extLst>
      <p:ext uri="{BB962C8B-B14F-4D97-AF65-F5344CB8AC3E}">
        <p14:creationId xmlns:p14="http://schemas.microsoft.com/office/powerpoint/2010/main" val="318135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Çocuklara hastalıklardan nasıl </a:t>
            </a:r>
            <a:r>
              <a:rPr lang="tr-TR" dirty="0" err="1" smtClean="0"/>
              <a:t>korunulması</a:t>
            </a:r>
            <a:r>
              <a:rPr lang="tr-TR" dirty="0" smtClean="0"/>
              <a:t> gerektiği sorularak cevap alınması beklenebilir.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16</a:t>
            </a:fld>
            <a:endParaRPr lang="tr-TR"/>
          </a:p>
        </p:txBody>
      </p:sp>
    </p:spTree>
    <p:extLst>
      <p:ext uri="{BB962C8B-B14F-4D97-AF65-F5344CB8AC3E}">
        <p14:creationId xmlns:p14="http://schemas.microsoft.com/office/powerpoint/2010/main" val="282330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a:t>
            </a:r>
            <a:r>
              <a:rPr lang="tr-TR" baseline="0" dirty="0" smtClean="0"/>
              <a:t>Hastalıkların bulaşmasının önlenmesi için e</a:t>
            </a:r>
            <a:r>
              <a:rPr lang="tr-TR" dirty="0" smtClean="0"/>
              <a:t>l yıkama</a:t>
            </a:r>
            <a:r>
              <a:rPr lang="tr-TR" baseline="0" dirty="0" smtClean="0"/>
              <a:t> alışkanlığının kazanılmasının önemi vurgulanmalıdır.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17</a:t>
            </a:fld>
            <a:endParaRPr lang="tr-TR"/>
          </a:p>
        </p:txBody>
      </p:sp>
    </p:spTree>
    <p:extLst>
      <p:ext uri="{BB962C8B-B14F-4D97-AF65-F5344CB8AC3E}">
        <p14:creationId xmlns:p14="http://schemas.microsoft.com/office/powerpoint/2010/main" val="29546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Sağlıklı gıdalar; su, meyve, sebze, süt, yoğurt, peynir, büyüklerin pişirdiği yemekler…şeklinde ifade edilebilir.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18</a:t>
            </a:fld>
            <a:endParaRPr lang="tr-TR"/>
          </a:p>
        </p:txBody>
      </p:sp>
    </p:spTree>
    <p:extLst>
      <p:ext uri="{BB962C8B-B14F-4D97-AF65-F5344CB8AC3E}">
        <p14:creationId xmlns:p14="http://schemas.microsoft.com/office/powerpoint/2010/main" val="302361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Anlatıcı İçin Not:</a:t>
            </a:r>
            <a:r>
              <a:rPr lang="tr-TR" baseline="0" dirty="0" smtClean="0"/>
              <a:t> Sağlıklı beslenmenin ve doktorun önerdiği ilaçların kullanılmasının sağlığa kavuşmada önemli olduğu anlatılmalıdır.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19</a:t>
            </a:fld>
            <a:endParaRPr lang="tr-TR"/>
          </a:p>
        </p:txBody>
      </p:sp>
    </p:spTree>
    <p:extLst>
      <p:ext uri="{BB962C8B-B14F-4D97-AF65-F5344CB8AC3E}">
        <p14:creationId xmlns:p14="http://schemas.microsoft.com/office/powerpoint/2010/main" val="103953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Anlatıcı İçin Not: Mikropların galip gelmesiyle hastalanırken, savunma</a:t>
            </a:r>
            <a:r>
              <a:rPr lang="tr-TR" baseline="0" dirty="0" smtClean="0"/>
              <a:t> hücrelerimiz galip geldiğinde ise </a:t>
            </a:r>
            <a:r>
              <a:rPr lang="tr-TR" dirty="0" smtClean="0"/>
              <a:t>iyileşiriz denilerek, hastalığın vücutta iyi ile kötünün dengesinin</a:t>
            </a:r>
            <a:r>
              <a:rPr lang="tr-TR" baseline="0" dirty="0" smtClean="0"/>
              <a:t> bozulmasına</a:t>
            </a:r>
            <a:r>
              <a:rPr lang="tr-TR" dirty="0" smtClean="0"/>
              <a:t> bağlı olduğu ifade edilebilir.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3</a:t>
            </a:fld>
            <a:endParaRPr lang="tr-TR"/>
          </a:p>
        </p:txBody>
      </p:sp>
    </p:spTree>
    <p:extLst>
      <p:ext uri="{BB962C8B-B14F-4D97-AF65-F5344CB8AC3E}">
        <p14:creationId xmlns:p14="http://schemas.microsoft.com/office/powerpoint/2010/main" val="308116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Anlatıcı İçin Not: Mikropların galip gelmesiyle hastalanırken, savunma</a:t>
            </a:r>
            <a:r>
              <a:rPr lang="tr-TR" baseline="0" dirty="0" smtClean="0"/>
              <a:t> hücrelerimiz galip geldiğinde ise </a:t>
            </a:r>
            <a:r>
              <a:rPr lang="tr-TR" dirty="0" smtClean="0"/>
              <a:t>iyileşiriz denilerek, hastalığın vücutta iyi ile kötünün dengesinin</a:t>
            </a:r>
            <a:r>
              <a:rPr lang="tr-TR" baseline="0" dirty="0" smtClean="0"/>
              <a:t> bozulmasına</a:t>
            </a:r>
            <a:r>
              <a:rPr lang="tr-TR" dirty="0" smtClean="0"/>
              <a:t> bağlı olduğu ifade edildi.</a:t>
            </a:r>
          </a:p>
          <a:p>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4</a:t>
            </a:fld>
            <a:endParaRPr lang="tr-TR"/>
          </a:p>
        </p:txBody>
      </p:sp>
    </p:spTree>
    <p:extLst>
      <p:ext uri="{BB962C8B-B14F-4D97-AF65-F5344CB8AC3E}">
        <p14:creationId xmlns:p14="http://schemas.microsoft.com/office/powerpoint/2010/main" val="197896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Mikroplar ile olan mücadelede savunma hücrelerinin galip gelmesiyle yeniden sağlıklı olunduğu ifade</a:t>
            </a:r>
            <a:r>
              <a:rPr lang="tr-TR" baseline="0" dirty="0" smtClean="0"/>
              <a:t> edilebilir.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5</a:t>
            </a:fld>
            <a:endParaRPr lang="tr-TR"/>
          </a:p>
        </p:txBody>
      </p:sp>
    </p:spTree>
    <p:extLst>
      <p:ext uri="{BB962C8B-B14F-4D97-AF65-F5344CB8AC3E}">
        <p14:creationId xmlns:p14="http://schemas.microsoft.com/office/powerpoint/2010/main" val="237485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Çocuklara hasta olunca ne yapılması gerektiği sorularak</a:t>
            </a:r>
            <a:r>
              <a:rPr lang="tr-TR" baseline="0" dirty="0" smtClean="0"/>
              <a:t> cevap alınması beklenebilir.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6</a:t>
            </a:fld>
            <a:endParaRPr lang="tr-TR"/>
          </a:p>
        </p:txBody>
      </p:sp>
    </p:spTree>
    <p:extLst>
      <p:ext uri="{BB962C8B-B14F-4D97-AF65-F5344CB8AC3E}">
        <p14:creationId xmlns:p14="http://schemas.microsoft.com/office/powerpoint/2010/main" val="217214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Çocukların</a:t>
            </a:r>
            <a:r>
              <a:rPr lang="tr-TR" baseline="0" dirty="0" smtClean="0"/>
              <a:t> cevapları sonrasında, hasta olunduğunda doktora gidilmesi gerektiğine vurgu yapılmalıdır.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7</a:t>
            </a:fld>
            <a:endParaRPr lang="tr-TR"/>
          </a:p>
        </p:txBody>
      </p:sp>
    </p:spTree>
    <p:extLst>
      <p:ext uri="{BB962C8B-B14F-4D97-AF65-F5344CB8AC3E}">
        <p14:creationId xmlns:p14="http://schemas.microsoft.com/office/powerpoint/2010/main" val="102852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Doktorun</a:t>
            </a:r>
            <a:r>
              <a:rPr lang="tr-TR" baseline="0" dirty="0" smtClean="0"/>
              <a:t> muayene sonrasında ilaç </a:t>
            </a:r>
            <a:r>
              <a:rPr lang="tr-TR" baseline="0" dirty="0" err="1" smtClean="0"/>
              <a:t>reçeteleyebileceği</a:t>
            </a:r>
            <a:r>
              <a:rPr lang="tr-TR" baseline="0" dirty="0" smtClean="0"/>
              <a:t> vurgusu yapılmalıdır. Her muayenenin sonunda ilaç reçete edilmeyebileceği ve doktorun ilaç dışı önerilerde bulunabileceği ifade edilmelidir.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8</a:t>
            </a:fld>
            <a:endParaRPr lang="tr-TR"/>
          </a:p>
        </p:txBody>
      </p:sp>
    </p:spTree>
    <p:extLst>
      <p:ext uri="{BB962C8B-B14F-4D97-AF65-F5344CB8AC3E}">
        <p14:creationId xmlns:p14="http://schemas.microsoft.com/office/powerpoint/2010/main" val="302902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Reçetelenen</a:t>
            </a:r>
            <a:r>
              <a:rPr lang="tr-TR" baseline="0" dirty="0" smtClean="0"/>
              <a:t> ilaçların yalnızca eczanelerden alınacağı vurgulanmalıdır. Söz konusu ilaçların mutlaka alınması gerektiği ifade edilmelidir.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9</a:t>
            </a:fld>
            <a:endParaRPr lang="tr-TR"/>
          </a:p>
        </p:txBody>
      </p:sp>
    </p:spTree>
    <p:extLst>
      <p:ext uri="{BB962C8B-B14F-4D97-AF65-F5344CB8AC3E}">
        <p14:creationId xmlns:p14="http://schemas.microsoft.com/office/powerpoint/2010/main" val="425676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Anlatıcı İçin Not:  Çocuklara </a:t>
            </a:r>
            <a:r>
              <a:rPr lang="tr-TR" sz="1200" dirty="0" smtClean="0">
                <a:solidFill>
                  <a:srgbClr val="FF0000"/>
                </a:solidFill>
                <a:latin typeface="Comic Sans MS" panose="030F0702030302020204" pitchFamily="66" charset="0"/>
              </a:rPr>
              <a:t>ilaçların doktorun ve eczacının tarif ettiği şekilde ve sürede kullanılması gerektiği vurgulanmalıdır.</a:t>
            </a:r>
            <a:endParaRPr lang="tr-TR" dirty="0"/>
          </a:p>
        </p:txBody>
      </p:sp>
      <p:sp>
        <p:nvSpPr>
          <p:cNvPr id="4" name="Slayt Numarası Yer Tutucusu 3"/>
          <p:cNvSpPr>
            <a:spLocks noGrp="1"/>
          </p:cNvSpPr>
          <p:nvPr>
            <p:ph type="sldNum" sz="quarter" idx="10"/>
          </p:nvPr>
        </p:nvSpPr>
        <p:spPr/>
        <p:txBody>
          <a:bodyPr/>
          <a:lstStyle/>
          <a:p>
            <a:fld id="{30A04BB1-59F0-4A28-9B93-1CDF3F3DCF8B}" type="slidenum">
              <a:rPr lang="tr-TR" smtClean="0"/>
              <a:t>10</a:t>
            </a:fld>
            <a:endParaRPr lang="tr-TR"/>
          </a:p>
        </p:txBody>
      </p:sp>
    </p:spTree>
    <p:extLst>
      <p:ext uri="{BB962C8B-B14F-4D97-AF65-F5344CB8AC3E}">
        <p14:creationId xmlns:p14="http://schemas.microsoft.com/office/powerpoint/2010/main" val="241622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CB58C93-9046-4716-98D5-847F930B5883}" type="datetime1">
              <a:rPr lang="tr-TR" smtClean="0"/>
              <a:t>07.09.2015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289369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425561-51F0-4EFD-AAC6-64A3F9C66CE6}" type="datetime1">
              <a:rPr lang="tr-TR" smtClean="0"/>
              <a:t>07.09.2015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322576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45869F-C72D-40C6-B2FC-AA952DAF7EBF}" type="datetime1">
              <a:rPr lang="tr-TR" smtClean="0"/>
              <a:t>07.09.2015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214313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D73A1D-AF30-4D70-B8E0-CAF007D0DBE5}" type="datetime1">
              <a:rPr lang="tr-TR" smtClean="0"/>
              <a:t>07.09.2015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18905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172171B-7356-486C-B871-385393B57EB9}" type="datetime1">
              <a:rPr lang="tr-TR" smtClean="0"/>
              <a:t>07.09.2015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412480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F1ECB9F-3776-462D-9996-985987CFEB9D}" type="datetime1">
              <a:rPr lang="tr-TR" smtClean="0"/>
              <a:t>07.09.2015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328834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497056-1BA5-47A1-B645-F60E78F1F367}" type="datetime1">
              <a:rPr lang="tr-TR" smtClean="0"/>
              <a:t>07.09.2015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37104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66B8B4C-2764-4704-ABBA-21EF3FAF3B38}" type="datetime1">
              <a:rPr lang="tr-TR" smtClean="0"/>
              <a:t>07.09.2015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23216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6DD617-033D-49C7-8F4E-4C32DA3A9032}" type="datetime1">
              <a:rPr lang="tr-TR" smtClean="0"/>
              <a:t>07.09.2015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366003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7FBB73F-A238-41ED-9C46-4A2ECDA3CC8C}" type="datetime1">
              <a:rPr lang="tr-TR" smtClean="0"/>
              <a:t>07.09.2015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366575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04F254D-0A58-4282-BDDA-740C9295C193}" type="datetime1">
              <a:rPr lang="tr-TR" smtClean="0"/>
              <a:t>07.09.2015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FE50FE-82D7-4201-80BF-30015C3E7AC6}" type="slidenum">
              <a:rPr lang="tr-TR" smtClean="0"/>
              <a:t>‹#›</a:t>
            </a:fld>
            <a:endParaRPr lang="tr-TR"/>
          </a:p>
        </p:txBody>
      </p:sp>
    </p:spTree>
    <p:extLst>
      <p:ext uri="{BB962C8B-B14F-4D97-AF65-F5344CB8AC3E}">
        <p14:creationId xmlns:p14="http://schemas.microsoft.com/office/powerpoint/2010/main" val="285693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E9E6C-7CE0-4E87-8A9A-A0522F8566C3}" type="datetime1">
              <a:rPr lang="tr-TR" smtClean="0"/>
              <a:t>07.09.2015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E50FE-82D7-4201-80BF-30015C3E7AC6}" type="slidenum">
              <a:rPr lang="tr-TR" smtClean="0"/>
              <a:t>‹#›</a:t>
            </a:fld>
            <a:endParaRPr lang="tr-TR"/>
          </a:p>
        </p:txBody>
      </p:sp>
    </p:spTree>
    <p:extLst>
      <p:ext uri="{BB962C8B-B14F-4D97-AF65-F5344CB8AC3E}">
        <p14:creationId xmlns:p14="http://schemas.microsoft.com/office/powerpoint/2010/main" val="3355580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836712"/>
            <a:ext cx="7772400" cy="1470025"/>
          </a:xfrm>
        </p:spPr>
        <p:txBody>
          <a:bodyPr/>
          <a:lstStyle/>
          <a:p>
            <a:r>
              <a:rPr lang="tr-TR" dirty="0" smtClean="0">
                <a:solidFill>
                  <a:schemeClr val="tx2">
                    <a:lumMod val="75000"/>
                  </a:schemeClr>
                </a:solidFill>
                <a:latin typeface="Comic Sans MS" panose="030F0702030302020204" pitchFamily="66" charset="0"/>
              </a:rPr>
              <a:t>Okul Öncesi Çocuklar İçin </a:t>
            </a:r>
            <a:br>
              <a:rPr lang="tr-TR" dirty="0" smtClean="0">
                <a:solidFill>
                  <a:schemeClr val="tx2">
                    <a:lumMod val="75000"/>
                  </a:schemeClr>
                </a:solidFill>
                <a:latin typeface="Comic Sans MS" panose="030F0702030302020204" pitchFamily="66" charset="0"/>
              </a:rPr>
            </a:br>
            <a:r>
              <a:rPr lang="tr-TR" dirty="0" smtClean="0">
                <a:solidFill>
                  <a:schemeClr val="tx2">
                    <a:lumMod val="75000"/>
                  </a:schemeClr>
                </a:solidFill>
                <a:latin typeface="Comic Sans MS" panose="030F0702030302020204" pitchFamily="66" charset="0"/>
              </a:rPr>
              <a:t>Akılcı İlaç Kullanımı</a:t>
            </a:r>
            <a:endParaRPr lang="tr-TR" dirty="0">
              <a:solidFill>
                <a:schemeClr val="tx2">
                  <a:lumMod val="75000"/>
                </a:schemeClr>
              </a:solidFill>
              <a:latin typeface="Comic Sans MS" panose="030F0702030302020204" pitchFamily="66"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64101"/>
            <a:ext cx="26670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76163"/>
            <a:ext cx="25908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filesrv\Birimler\Akilci_Ilac\AKILCI İLAÇ ORTAK 1-\KAMPANYA-TANITIM\TANITIM\SLOGAN-LOGO-MASKOT\SLOGAN-LOGO YÜKSEK ÇÖZÜNÜRLÜK\kurum_logo\kurum 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5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    İlaçlarımızı Doktorun ve Eczacının Tarif Ettiği Şekilde ve Sürede Kullanmalıyız.</a:t>
            </a:r>
            <a:endParaRPr lang="tr-TR" sz="2800" dirty="0">
              <a:solidFill>
                <a:srgbClr val="FF0000"/>
              </a:solidFill>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896"/>
            <a:ext cx="271767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276872"/>
            <a:ext cx="280831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3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57200" y="404664"/>
            <a:ext cx="8229600" cy="1143000"/>
          </a:xfrm>
        </p:spPr>
        <p:txBody>
          <a:bodyPr>
            <a:noAutofit/>
          </a:bodyPr>
          <a:lstStyle/>
          <a:p>
            <a:r>
              <a:rPr lang="tr-TR" sz="2800" dirty="0" smtClean="0">
                <a:solidFill>
                  <a:srgbClr val="FF0000"/>
                </a:solidFill>
                <a:latin typeface="Comic Sans MS" panose="030F0702030302020204" pitchFamily="66" charset="0"/>
              </a:rPr>
              <a:t>İlaçlarımızı D</a:t>
            </a:r>
            <a:r>
              <a:rPr lang="en-US" sz="2800" dirty="0" err="1">
                <a:solidFill>
                  <a:srgbClr val="FF0000"/>
                </a:solidFill>
                <a:latin typeface="Comic Sans MS" panose="030F0702030302020204" pitchFamily="66" charset="0"/>
              </a:rPr>
              <a:t>oktoru</a:t>
            </a:r>
            <a:r>
              <a:rPr lang="tr-TR" sz="2800" dirty="0">
                <a:solidFill>
                  <a:srgbClr val="FF0000"/>
                </a:solidFill>
                <a:latin typeface="Comic Sans MS" panose="030F0702030302020204" pitchFamily="66" charset="0"/>
              </a:rPr>
              <a:t>muzu</a:t>
            </a:r>
            <a:r>
              <a:rPr lang="en-US" sz="2800" dirty="0">
                <a:solidFill>
                  <a:srgbClr val="FF0000"/>
                </a:solidFill>
                <a:latin typeface="Comic Sans MS" panose="030F0702030302020204" pitchFamily="66" charset="0"/>
              </a:rPr>
              <a:t>n </a:t>
            </a:r>
            <a:r>
              <a:rPr lang="tr-TR" sz="2800" dirty="0">
                <a:solidFill>
                  <a:srgbClr val="FF0000"/>
                </a:solidFill>
                <a:latin typeface="Comic Sans MS" panose="030F0702030302020204" pitchFamily="66" charset="0"/>
              </a:rPr>
              <a:t>S</a:t>
            </a:r>
            <a:r>
              <a:rPr lang="en-US" sz="2800" dirty="0" err="1">
                <a:solidFill>
                  <a:srgbClr val="FF0000"/>
                </a:solidFill>
                <a:latin typeface="Comic Sans MS" panose="030F0702030302020204" pitchFamily="66" charset="0"/>
              </a:rPr>
              <a:t>öyledi</a:t>
            </a:r>
            <a:r>
              <a:rPr lang="tr-TR" sz="2800" dirty="0">
                <a:solidFill>
                  <a:srgbClr val="FF0000"/>
                </a:solidFill>
                <a:latin typeface="Comic Sans MS" panose="030F0702030302020204" pitchFamily="66" charset="0"/>
              </a:rPr>
              <a:t>ğ</a:t>
            </a:r>
            <a:r>
              <a:rPr lang="en-US" sz="2800" dirty="0" err="1">
                <a:solidFill>
                  <a:srgbClr val="FF0000"/>
                </a:solidFill>
                <a:latin typeface="Comic Sans MS" panose="030F0702030302020204" pitchFamily="66" charset="0"/>
              </a:rPr>
              <a:t>i</a:t>
            </a:r>
            <a:r>
              <a:rPr lang="tr-TR" sz="2800" dirty="0">
                <a:solidFill>
                  <a:srgbClr val="FF0000"/>
                </a:solidFill>
                <a:latin typeface="Comic Sans MS" panose="030F0702030302020204" pitchFamily="66" charset="0"/>
              </a:rPr>
              <a:t> </a:t>
            </a:r>
            <a:r>
              <a:rPr lang="tr-TR" sz="2800" dirty="0" smtClean="0">
                <a:solidFill>
                  <a:srgbClr val="FF0000"/>
                </a:solidFill>
                <a:latin typeface="Comic Sans MS" panose="030F0702030302020204" pitchFamily="66" charset="0"/>
              </a:rPr>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Miktardan </a:t>
            </a:r>
            <a:r>
              <a:rPr lang="tr-TR" sz="2800" dirty="0">
                <a:solidFill>
                  <a:srgbClr val="FF0000"/>
                </a:solidFill>
                <a:latin typeface="Comic Sans MS" panose="030F0702030302020204" pitchFamily="66" charset="0"/>
              </a:rPr>
              <a:t>Daha</a:t>
            </a:r>
            <a:r>
              <a:rPr lang="en-US" sz="2800" dirty="0">
                <a:solidFill>
                  <a:srgbClr val="FF0000"/>
                </a:solidFill>
                <a:latin typeface="Comic Sans MS" panose="030F0702030302020204" pitchFamily="66" charset="0"/>
              </a:rPr>
              <a:t> </a:t>
            </a:r>
            <a:r>
              <a:rPr lang="en-US" sz="2800" dirty="0" err="1" smtClean="0">
                <a:solidFill>
                  <a:srgbClr val="FF0000"/>
                </a:solidFill>
                <a:latin typeface="Comic Sans MS" panose="030F0702030302020204" pitchFamily="66" charset="0"/>
              </a:rPr>
              <a:t>Fazla</a:t>
            </a:r>
            <a:r>
              <a:rPr lang="tr-TR" sz="2800" dirty="0" smtClean="0">
                <a:solidFill>
                  <a:srgbClr val="FF0000"/>
                </a:solidFill>
                <a:latin typeface="Comic Sans MS" panose="030F0702030302020204" pitchFamily="66" charset="0"/>
              </a:rPr>
              <a:t> </a:t>
            </a:r>
            <a:r>
              <a:rPr lang="en-US" sz="2800" dirty="0" smtClean="0">
                <a:solidFill>
                  <a:srgbClr val="FF0000"/>
                </a:solidFill>
                <a:latin typeface="Comic Sans MS" panose="030F0702030302020204" pitchFamily="66" charset="0"/>
              </a:rPr>
              <a:t>Al</a:t>
            </a:r>
            <a:r>
              <a:rPr lang="tr-TR" sz="2800" dirty="0" err="1" smtClean="0">
                <a:solidFill>
                  <a:srgbClr val="FF0000"/>
                </a:solidFill>
                <a:latin typeface="Comic Sans MS" panose="030F0702030302020204" pitchFamily="66" charset="0"/>
              </a:rPr>
              <a:t>mak</a:t>
            </a:r>
            <a:r>
              <a:rPr lang="tr-TR" sz="2800" dirty="0" smtClean="0">
                <a:solidFill>
                  <a:srgbClr val="FF0000"/>
                </a:solidFill>
                <a:latin typeface="Comic Sans MS" panose="030F0702030302020204" pitchFamily="66" charset="0"/>
              </a:rPr>
              <a:t> </a:t>
            </a:r>
            <a:r>
              <a:rPr lang="tr-TR" sz="2800" dirty="0" smtClean="0">
                <a:solidFill>
                  <a:srgbClr val="FF0000"/>
                </a:solidFill>
                <a:latin typeface="Comic Sans MS" panose="030F0702030302020204" pitchFamily="66" charset="0"/>
              </a:rPr>
              <a:t>Tehlikeli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Sonuçlara </a:t>
            </a:r>
            <a:r>
              <a:rPr lang="tr-TR" sz="2800" dirty="0" smtClean="0">
                <a:solidFill>
                  <a:srgbClr val="FF0000"/>
                </a:solidFill>
                <a:latin typeface="Comic Sans MS" panose="030F0702030302020204" pitchFamily="66" charset="0"/>
              </a:rPr>
              <a:t>Neden Olabilir!</a:t>
            </a:r>
            <a:endParaRPr lang="tr-TR" sz="3200" dirty="0">
              <a:solidFill>
                <a:srgbClr val="FF0000"/>
              </a:solidFill>
              <a:latin typeface="Comic Sans MS" panose="030F0702030302020204" pitchFamily="66" charset="0"/>
            </a:endParaRPr>
          </a:p>
        </p:txBody>
      </p:sp>
      <p:sp>
        <p:nvSpPr>
          <p:cNvPr id="2" name="AutoShape 2" descr="data:image/jpeg;base64,/9j/4AAQSkZJRgABAQAAAQABAAD/2wCEAAkGBxQTEhQUExQVFhUXGR8XFhcXGBoXGRoWFRoXGh4bGhYZHy0gHh8lGxgdITEiJikrLi4wHSA2ODYsNygtLisBCgoKDg0OGxAQGy8mICYtLi40LCwwLDQ0LDc0Nyw3NDAsLDc2LC8sNSwvLzQsNjcsMSwsLSwsLCwsLCwsLywvLP/AABEIAMIBAwMBIgACEQEDEQH/xAAbAAEAAgMBAQAAAAAAAAAAAAAABAYCBQcDAf/EAEkQAAIBAwIDBQQFCAgFAwUAAAECAwAEERIhBRMxBiJBUWEUMnGBByNCUpEkM2JykqGxwRUWQ1OCk6KyVGNz0dKEw/AXRFVkg//EABoBAQADAQEBAAAAAAAAAAAAAAACAwQFAQb/xAAxEQACAgEDAQUGBgMBAAAAAAAAAQIDEQQSMSEFE0FR8DJhcZGhsSJCUoHB0RUz4fH/2gAMAwEAAhEDEQA/AO40pSgFKUoBSlKAUpSgFKUoBSsDINQXI1EEgZ3IXAJA8gWH4jzrOgFK8ra4WRQ6MGU9GHQ74yD4j1rLmrq05GrGdOd8dM464z40BnSvG6uVjUsxwOnmSScAAdSSdgB1NR+U7gmRjGCNlRsMo82cePoNhuMt1oCdSollfrISE1kL9soVVvVWIAceq5FS6AUpSgFKUoBSlKAUpSgFKUoBSlKAUpSgFKUoBSlKAUpSgFKUoBSlRr+8WJDI+yLu7EgBF8XJP2R1J8Bk+FAe0r6QT5bn4DrWdfCAR5g1H4e+UAJJKkoSepKErk/HGfnQGYYFyMbhQc+jFtv9H8Ki8bOUEQODMwi64Okgs+COjcpXIPmBXy1UG6nbfISKMjw7plfI/wA3HyrJxquVHhHGWI296Vgqnz2Ecg/xePgA4rcmNFWIDmOeXEMd0HBOpgMd1VBY7jOMDcivkVhHCOZ4jLSSEAs504JYgZOwGw2GAAAABUDg9yLic3GNsPHDnryVYBn9ObIoI65SNDscivbh96l39au9ujfVscaZWTrIPNFIwp8SCwyAjEDGODLe13JxpH1MRH5kMNOSozqnbOnI6A6F6sZJ0YLjXKNAG4QkYAG4Ln72PDJUeuAa1VrKZX9rmbTAm1tH97Vtz2HUu+dKKOin7z4WM93LcysBGrLG3R2ZYUI2PNI2mlU5PLHcQgZbUFIA30F40u8a4T+8cHDb/YTYkfpHA6EagalomM7k58/5VXk7Z2a5El1BgHHMUnlbY2aXdFbJxp15OPiBOsuJyT6XhiXkMAVkd9JdWGQyRhSdJyPeKnrtjGQNrSsUzjfGfHG4rKgFKUoBSlKAUpSgFKUoBSlKAUpSgFKUoBSlKAUpSgFR5L2MNpLrq+7kav2evhXs6AjBAI8Qem/pWDMka7lUUfBQPH4UBEuOMRJp1FxqOlfqpNzgtgDTucAnHkDROMQMQpkUFtgsmY2PoEcAn8KxkmtbpDHzIpVyNlcEhgcqQVOVYEZDDBBGRuKgS3EtsCt0OfbHbn6QXQHbFxGBhl/5ijAz3lUKXIEjheqCT2ZiTGctbNjog6wk9Mp1XoSngeWxr3gk0XMkZP51BKu+5ZMRyY9AOT82NVrtNAsUJazuoImA1xwyyqIS4A0GMlsxEEDuqeWwLBl7xYZRdplubODiEeByJB7TGGB0Kfq51Y+UYbnfpCNfvUBv+EyFri8yAAsiRjzOIInyf8zHyqqW/EEhtLviM02iS4leFHZ2aONFlaCEKgOMKBzGI3OXOfKfxXtNHbTXcEKl7ptM2DnlgtEkas79F/Njujc7EDckcW4JEk7WSyGSRYi4kMhYxrO2puSqHujcaiQN+6MnpVVl0YZL6qJWY8Mndk5XskcUcix+0oIYNDLlU0YAiIyCY4gW2yMg+dTOKwwrElsdEcAQ612Ci2gC6lIO2jBVG/RY9Otcq4l2cgmkjkeNMpn7IwykEaWHjjOQfA1B4tH7Cqzxs7xIQjWjuxjkV3Q8tM5KguqEoO6wXBGMg569bCbSaxk0W9n2QTknlIvT3T3UntFwxt4owZFBbT7PbkYEj+PtMyFgB/ZRk9HPfwuJOYsYmh0QkH2ThudGuNP7a9OMJGAQSjZC5GQ7kLWnk7V2+lTEfa9Lq0ajZrziUiq+ph9mOBSp72yEoBjlLnednoRAwfiE8c19OdXs8RDMSuplULqJYIM492NPe65kbaYCycHsgBz52DOBlWxphiXG4hQ+6uMgu3ebffTpA2thIpQctSqDZBp0DSNhpU7geA2HTbbBqOlm0hDz+G6xA5RSOhY/bbx32G2BkajhfdorSFtE11bxt00vKitnbbBOfEfjQGzpWrs+0dpK/LiureR/uJKjN+yDmtpQClKUApSlAKUpQClKUApSlAKUpQClKUApSlAKUpQHhcTEFVUAs3mcAKOrHzxkDHiSOm5FaHZidZ5J1ltmaQhvrreSZkwAGWOQzgohIyFGy+tWe4G3vFMblhp6f4gRiuf3V/LMjSf0lJb2b5jSSRbeOSTVtqik0rpU/ZbGo9RjYn1LJ42lySeP8UZW5MvDYb0+Ig7+kgA/WLLHoTrsNZYjfFar2NmR9V5NYLJpC26s6RIce6JJgGbPQiFox5DOSffjl5c2ixw2rxTSsO5A0BzpzvI8iSqEX9Ig5O25NYwcfv8AmLBNa2haRSVxO6q+jGpBmJhqCnVg4yAdzg1LMFLa31I4m47kuhrobWHhkgea2gW3lKo8scYaJHwFVwWy8StsGRiy9CGyWBjdtnFpdW68PZYnuu5dRIgaJoX7qyPH7obdgDsW38t8+K2Kxq/5He2SkESeziK5tSpG/MtVYgrjqVRT6itL2H4dptleQBmfSyMSWPKUDlDvZ06R0UEgedU6u/uoF+i0/fWe5cmX9Hx2ELOiiSTOmJmRec0kpwFaQDvZY9cDbzqdwCw9ljWFpAxJJU4wSxGpx697UR6Y8s1OvrhY0dyM8tS+B12B6epwQK1DRmSZWLoDExd1PviNGl5bKB4Mkmkk+viK4e5zTz69fyfQ7Ywktvr1/BvXcKCSQABkk7AAeJNantJbEqk2tUFuTMdaF1OlGHuqwORnI3rW9oLg3kMSWzaopZAszqDlE2PeUjI89x5Do1Q7e95HJ0ZZZXCLEzE6uYqkBmOc6YzEo3C6mYmpQqa6+PkeWXJ9PDp1K3a8CSWNWjQvdEu8lu2ViRMsNLAEMh2Gkas/LerFYcFhjjhEc8RGrnxPax6+ISMdwneJ5QQ7E7DbfG9T5IXlaZrePQqMPbpIXXn7rlkhdxpyqgEk48AN816i1MST3nCYytg8a82XIE4EOrmvCJW1dNjrxurEA7E9CuU5LOfXrg5Vsa4ySx+/r6mzh4tfSyheLGaGzUBQyFIlkYkhTdPExYZyAdJVM4yBXReH8NhgXTDFHEvkihR+4b1S04NLFBiCZ7uNl70N2wcSIw3CyhQVJB6NqXw26j59H/HVWU2JZyuktAsu00WjGu3kB3OkMGRtwVzvtWvTX7ntZj1VG1bkXe+sYplKTRpIp6q6hx+DCtYLWez79ozSxfatJXLbf/ryuSY28kJKHoNPWt3StbimYlJrgmcH4rHcxLLE2VOxBGGVhsyOp3VgdiD0qbVLuuz55zz29zPbSSACQRcso5XYO0ciMC+NtQxsBXtFxS+tt51S7hHV4UMc6jzMOSsnroKnyU9KpcGi9WJlupUbh99HPGskTh0boR/AjqCOhB3B2NSagTFKUoBSlKAUpSgFKUoBSlKAUpSgFantDx1LVF7pklkOmCFMa5XxnAzsABuzHZRua21Uns8xuWa/k6zZFup/s7XPdA9ZMCVj13UdFFSjHLIylhEWbs9zwZuKSCbAzyQzJawqAScJnvkDcu+TsMAYFUns9ZXF5fG4lgCWCxGC3ilGMQ4AXRGdwTpBLHz2J2q8dvRrgit84FzOkLY8Y+9I67eaRlfnWPH+Iez20soG6r3F6Zc91F+bECqNXZtxCPiX6OvdmyXgab6O+HpHbMylmLSSLqdtR5cMjxxqCfshF2HTc+dGsk4jIJmZ/Z4iyQ8t2TmucrJJrQg6MZQYxnDncEV84zwzkcGlg1kGO2OWU4JZV1N8mbOfQmtd2olvLGATwTxpbqI15DQqTGDpT6thgvgnOGPnvWNZcsp9Wzc8RjhrokfO2Fo1hYzGC8ulV/q0gZllDNJ3dCGRS67ZPdbwNQ73iiWFrEpBcoEjIGM+71PyUkeeMVhw/hslxMtzcvO6r3oY5tIKsQMuY4wFToMIM4xknNRxweaV3EwVonQpKThXV4yNDoQMEbcwDwLuPSqrLFNqMnlIvpqlWnKEcN+sswfiMj4kjxJz0zCCQoJGlgmonGpJVbKnGVfbJUitlFYyui2gY86cEEagwgt+jYYAEqqnSCdyzD5ZdkuAkqI7MCQA4a4cMsAKn3lTOJJB0ymM43Za6ZwDs1HbBiuXkfBllf33I6dNlUeCjAHxJJsqo3POPw/cjZeorGer+SOddqOFSW95aeyaVM0bxsjZ0SezqrIrEe62gsA2PADpWu9hiuG0MHgnj1MYmADoz6CGTwKho1KsMjbFdA7cWuJeGuOovFT5SxyKf5VsOOdmIblQJFOpd0kU6ZEPmjjcfDofEGtNtCn1XR+ZVXqEsp9V5HEEt7iGO7tVfRLNHujAcqdVXSWjfORI2CWJ6lsEdDVvtuG64g0U0cHDLiNHuI86CHT31U+6gcAK/wCqfPNZ9oeByRLpu4/arcHInRO+mMfnIl3+Lx7YzkAV52fBrQt7RHFExfvaxhgSfFeoB+FZJ2yr9pf16+xdHTxs9l/Pn19GWrgnF47gOYVYxIdCSYARyMg8vfJCkYzgA+Ga1XasxQXNheyYURzGJ5OmI543XLH7obHwyajdkyba4ktifqZcy24+6+5ljB/BwPLV5GrLxbhsdxEYpRlSQ3h1RgwODsdx0Ox3BpCajNSXBCytyg4S5LGDSqlw25NnPFbHJtZiUgycmGUAtysncxsoJX7pUjoQBNu+1SF2htEa7mX3liIEcZ3/ADs57idOgy3pXarsjOO5HCsqlCW1lgpVeB4oRq/IR/y/rj8jNt+OipPZvjguVcNGYZ4m0TwsQWjcjI7w2ZWG6sNiKsyQwZ3MbW0jXUIJB3uYlGeYoGOYqgfnkHlu4Gk5OkrabW4WRFkjYMjqGVgchlYZBB8iDWrrXdnbn2e5ks2ICSA3Frk+Z+uiAP3WIcekmBstVWR8S2uXgWqlKVUWilKUApSlAKUpQClKUApSq/237Qex2xZMGeVhDbIftTy7LkeQ94+g9aAhdpO078x7OyjMtzpIeQkrDb6h3Wkkxu24YIu59Km2NsI444x0RFQfBQB/KvLhFgIIUjG5Ay7eLyNu7sfFmbLE+tecXHLZpeStxA0v92JEL7DPug56b1ojHaZ5S3Fc7TytcX1pDFgrbPz7ls7ISjLGn6zBmOPAYPjUrtHw2O4tpYpRlShPwYAkMPUHeoHZ+XXd8QkRWMMkqlJTsHaNBG4TxZQybN0OT5b7q+TVFIuQMowydgMqRknyFcjUzbt+B2NLWlT8Sl8WuXHAoXd/7KAylskvGTHqGfNgep67+eayExvZFuJAREpzbRN4D++cffb7I+yPUmtP2Yke9t4OeAILdViijBysjwqF5r+fTAXoMHrVqrLfZtzBcm7TU7sTlxhf+kPinEUgTU+SSdKIoy7ueiqviTUrgnZl7kiS+9zYraKe4P8ArON5D+j7voa1fBXWe4M53CExwei5wzj1cjr90L5mugcOetem0yglKS6/YlqtzXu9cm8s4QoAUAADAAGAAPAAeFfeLcShtYXnncRxIMsx8PAAAbkknAA3JNfbZ68eP8FgvYGt7hdUbYJAJU5U5BBBzsa2o4lmclIn7Vw8TWxktlkCLxNI++ACeVC8pYAE7YPjvV3sOLwTvPFG+ZIH0SoQQykjI2PUEdCNjg+RqpW/AILW94bZ2y6Y4hcXbgksxOhYVLE+ZlP7NWuPhECXMl0i6ZpUCSMDgOE90svQsOmeuNq9ILJ8vo65t2o4ZyS9xbLpkHeeMbJMB1DL0DkdHAznGciukX0m1Unj90veXIyBkjxwcgHHrg/gahKKl0Z19HDc8GpYLcwo6MV1BZInHvI3VWHqPEeO4PWtz2a47z9UUoCXMX51B0YeEkeeqN19Oh9az2NbNquOgeQL+qJXxXtxzhrvomgbl3MW8T+B84381b/541xk1CbrfGTVbW5RU1z9zcfSJw8z8PnQKXYBXVVGWJRlOAAM5IyPnXj/AFQWLlScOb2OVNzszrIuPcmUtvv4nJG/jWy7LcdF3Dr0lJFOiaM9UkXqPh4g+XzrcVoU5Q6IxOuE+r8TLs7xj2mNtS8uaNuXNHnOiQAHY+KsCGU+II9a13ar8mki4gucR4iugPtW0jAaiB1MTkMD90vUVvqOIwSj3LlTbSjw5iBpYm+OBIn+IVa7q2WRHjcZR1KMD4qwwR+BrsU2d5BM4l9fdWOJ6g1r+N8HjuU0vkMp1RSLtJFIOjxt1BB+R6HIrX9hZnNoschJkt2e2cnqTAxRTv5oFb51YKu5RVwz72T4k89srS45yM0M2NhzYWKMwHgGK6gPJhW4qtdiwdV/10+1nT5Y5FvnH+PV881ZazPk0rgUpSvD0UpSgFKUoBSlKAhcZ4pHbQvNM2lEG+2SSSAFAG5JJAA8SRVL4VwqW6mW+4gmJVP5Lb5JW2Q+Y6NK2xZj0wuMYwNnxoi44hHEd47RBcMNsGeYukWf1FSRsebKfCpvEImaKRUOGZGVT5MVIB/GrYR8SqyXgV68m9tvJrIkrBbojTgHBmaYErGSNxGAO8BuxIHTOYnb22i9ngsI4Y1F1II10qqrGkeHd1UD3ginG3U1rfokkMz3lyx3ZbaFvD6yC3UPt+sa3nGF18TgH9zbSP8AAzSRoP3RtXls9tbke0w3WqJPt4VRVRAFVQFVRsAqjAA+VVz6QSzWyQKSpuJVhJHXlnU7/wChCPnVnqr9rW/KbFf0pX+axaf4Oa4ieOp3sZwvPCMLeFUVUQBVUAKB0AFRuNTmO3ndfeWN2HxCkiptRpZ1MnJYZ1ozehVSqsP9a/jWJc5OjL2cFX7K8SRMR5xpCgeXe6D4+OK6Vw266Vx3ivDms2xkqN+TN9nOnSuo9FdV232PXxIFj7P8ZZSirpEYfT6LEsRIOfMv4+XrX0rasW+HBO9d9Hcl8vD4+veujOv21zUbtB2pgs4w8xYljiONBqkkIGSETx+JwB4muer9IkCSiNRLO2nJ5KqyAjOcMSM77ZzjYeOa1Ed69zI9zKrK7EoisMGOFWOlQPX3ifEnyAqiyxQWTk16TvrNqfTzLHwbtep4jPcTxSRJIkcMDvoxHGmpiJCrnTqkYnPQYGTV7veKqiM7Z0qpY43OFGTgDrtXJyoOx3B6/Cq7wOTiUUCiKVVUArypNTg6SV6ODpGB0UgHr41XXfu9ovv7OVTSrTfP8fDzOqcT43I7aYxhQw1OcfYkXUMHqGjyQRvv+FL4jI8hFrE2ZT+ck68uNmY5J88EhV8Tv0zWdsLmeFZJLglSMmO3jVH22ZdTMdwcg4wdtjU2wdETTbwtjOTkFO8fF3fvE+Zwxqu3WKKxDq/sWUx2Lp09eGCZbwpBEqKMIgCqPHyA9ST+JqTUaC3bIaQhmHugDCrnyzuTjbUfXAGSKk1yWaY8ECwcQ8SixsLqN0fH2pIAHRj6hSwz5VdqoF9aTzX1mtqU5kIeduYSqlBojKkqpI1ByM4q0x8Fv5j9fcRQJ4raqzSEeXPlHd+ITNdKnTzshFo5Go1FdVkk/XREPtPfDm2kEffnNzC+he8yxK/fkYD3V05GT51eTVZh7FxQuZLWae2dlCyMhSXmYJIL89XJbc7gj+FafifZu+MrB2W/gONKTTPbaT4h4oF5cg8RkH4efVpq7qODj3299PdwbvsncLJNxB4yGjNyullOVZhbwK+CNjhlI2rY8d4pyI8qvMmc6IIh1klPQeijqzeCgmq7xTiHELK1Z47GzEcS50QyudKjqRHylBA6kAjxq09lOEphbtpvapZUGmbACLG2+iFB7idM7ljgaicbTlLCK4wyyf2Y4R7LbpEW1vu8r/fmkYvI3zdjgeAxW1rxku41OGdAfIsAfwNQl7RWhbQLq31Z06ecmc9MYznOfCqS82dKwimVhlWDDzBBH7qzoBSlKAUpSgFKUoCh9n5M8Q4tnrz4h8hbxgfwqx1U76ZLHi87zMUiv0iKSNtHz4AyGPV0UlNLb9fPwq2Vog+hnsX4il/R0CJOKARskft0pRj7rHOlgvwZPh3gPA17cevEt+IRPKdK3EPJRzsolhkZwpboCwlOM9dNTOyPckv4T1S7eQfqXIWYH4ZZh/hrY9oOG29xA6XSq0ONTFzpC6d9WvI0488jxqE698HElXZssUjxqlfSHdrDLYSMSSJXXQuC7CWMqMKTuNQUZ9a1SRcyRzBLdRWYAWCPnygsB1kyza1U9FXPTB8az/oaHS66N395yS0hI3B5jEtkEAjfbArDHRPxZO/t2qDxGLbTRYKicRsjIFKuY5EOUcDOCRggr9pSOo+HQgGoHC+L4YW9wQJvsMdlmUfaXwDeaeB6bVuq404Sqlh8n1VN1eorU4PKZBAm0kScgjHebDYP/wDM+HpqqJw7siJ41nh4YJEYBkY8mLmKftLE77A+GrTU8SFmljYYwBpO+GVwR+IYEEeWnzroH0eTBuGWePswpGw8niHLYfJlI+VbdHWp5z7uDFrrXXt2+/nqcc4jay2kk891azW8blQjFQ6hURVCFoiyr3gcAkA52r2tbhZEV0OVYZBrvjoCCCAQRgg7gg+BFcu7VdkuGQueVdGymbfkwATaj5i0AZv2ABWuemTX4TzS9ryr/DYunu59fIq8jhQSSAAMknoAPE194NwziFwTos5FVsGJ5MRx8sjZmZjqOeuFUkdPWtlwTs+4cSPb39/pOpFeGGxgLDoWSWTW2CARqGPHBq7HtDxXqODjHkb6LV+GjH76V6ZL2iWq7YlJruei95E7LfRlDDGou3N04JbQ3dgBdixxCNn3Y7vn0A6V97fdnrWG29pihjhmjeIK0SiMsHljQxsFwGUqxGDnGxHSpn9cp4xm64ZeRD7TR8u5VR1JblMWx66arXH+0acSeLkEmzhIk1kFedOAcYVgDojznJ6vj7m9lrhXW2zmUqdtqw+pjXnPMqKWYgKoySfAVruJcXS2QvI+vWcxIoGpthhUA3bzJ6b+GwrVcNinnbn3XdAOYrcHup+k/wB5/LPT0Ow5Wn0krn7vM6faHalWjhmXWXgiXwS9vEmnuF5MfNCoiyxtI6xRliMhXUKWLaiMnFbFuN8SbrcwIP0LfJ/1uf51jSvoIQUIqK4R8Bb2lqLJubfPuR89svD71/Of1UgT/bFXnIsje/c3Tf8AqJF/2EV60qZQ9Vc/zMhtw1DnUZXz11zSv/vc14L2ftR/9vF80B/jWzpXmCDusfMn82a/+grb/h4f8tf+1Z/0Pb/3EP8Alr/2qbSmCPeT82a234QIZRPaMbaYDGuMDSQfBomGkjptgdBV24T9IUkfdvou6P7e3DOvxeDd1+K6x8KrdK8cUzVTr7qumcryZ2Czu45UWSJ1kRhlWRgykehG1e9cXs3kgcy20hhc7tjeNz/zIujfHZvJhV54F26jciO6UQSE4DZzC5JwAsh91j91sbnALVW4tHa0+uru6cPyf8FvpSlRNgpSlARuJcPinjaKaNZI22ZHAYHxGx8QdwfA1RuJ9jjYwyzWd/cW0MSGQxSAXUSoi5IRJO8Ngejda6FVD+lniH1MNmvvXL9/0t4cPJ+J0p/iNer3EJyUYuUuEc6tuK8XNwt2PZA7RCN1PMCsuSy8xR9pSxwV8yNxWxuufcEG8m5oByIUXRACOhKdXIPQsTjyqTSrsHzdmutmsZx8BSlK9MhHv7GOZCkqBlPgfA+YPUH1FQ7XhUkeyXdwF8FYxyY9MuhOK2lKhOuM/aWS+nV3Uf6ptfAg29/LBkXLcyPORMFClPSRF20/pj5461ueG9p24ak0ixNcW0mZQsZBMcpAyR4GJ/eJGdJycHUcRK0U3BJI2LWcxgzuYyNUJ+CH3c+n7qyS0mye+rp7vA7+l7cVkO61fXykuf3Or2NhNfxpLPd4icahDZPoQg/Ze5U8x/UoUB8vPfcO4Xb2qEQxRwr1YqoXPqzeJ9TXAbSxvIyzLy4yxyxtbme21HzZVGnPqAKmFLhvzsPPx09ovZZx+zIhX91Tbml7L+n9mhajSt/7V9f6Os3/AG7tUyIi9yw8LcB18t5mIiB9NWfStY3bufO1kun9K4Ab9lYyv+qqI91enAVLWMerSSY+QVRXwR3be9cov/ThAP4uW/hVLWqlwkviXPW9mwXWbl8EWjjvbF71DaxwT26sPymSUKO4djFEykhi46uDsufEjFW4hNzozb2pCpjlvKo7qKBgpHj3mxttsN987UfhCv8Annlm9JHOn/LTSh/Cp0MSqoVQFUbAAYAHoBVi0spyUrXx4LgwX9uQhW69Kmm/zPn9kQ+H8JjiOoZeQjBkkOpyPLUeg9BgVPpXwnHXatiSXRHzk5ynLdJ5Z9pUaXiES+9LGvxdR/E14f05bf38R+Dqf4GvchQk+EzYUqDHxWNgSnMkAOCY4pZBnyyinfcV7CdyAVtb1gehW0nI/HRXmUWLT2viL+TJFKJaXbHC2F2fHJWJB+LyCvZeC8QIyLBx6PNAv8HNebkTWivf5WeNKmDsvxMgEW1uMjOGudx6HTGRn4EivUdjOKeViPQzTfyhpvRYuz9R+n6o11K247C8RIH11mpxuNMzAH0ORn8BXrF2AviO9dWqn9G3kYY+JmH8Kb0SXZt/kvmaOvjqCCCAQdiDuCPUVYI/o8u8969hx+jbHP75qzb6OJ//AMhj4Wy/zevN6PV2Zf7vmarg3aC4s8CP66Af2Dt3l/6Mp6fqNlegBSuh9n+0dveKTC/eX85Gw0yRk+Dodx8eh8Caq4+jZsDN/Pnx0xwAZ9AUOPxNIvoujEiSm+vRKh7skZgjIH3SRFkj0JwfKoNp8HW0sNRD8NjTX75+3Uv9K+IMADJPqcZPqcbV8qJsMq4jxDjKXV5PdGRdH5m3ywH1MZOWG/25Mt6jTXap4Q6sjDKsCpGSNiMHcbjatBbdguGoqoLG2IUYBaJXb5u4LE+pJr1PBRqKXdDZnBzT2uP+8T9of96yFyh6Ov7Qrpv9SeHf8Baf5Ef/AI0/qTw7/gLT/Ij/APGp94c7/EL9f0/6cy9oT7y/iKG5T76/tCup2/ZOxTOiztVz1xDGM4/w+te6cAtQQRbQAg5BESAgjxBxTvB/iF+v6f8ATjz8UgXrNEPjIo/nXkvHLckKsyOx6Kh5jH4KmSa7kLSMfYT9kV7V5vJLsmHjJnDY7/VnRDdPjrptZzj/AEVIjSdgCtleHPT6kp4435hGPnXaqU3ssXZdPm/p/Rx5eFXx6cPuPm9sv8Zqlxdl+IMB+TxpnwknAx6Ny1b92a6tSvN7Jrs2jy+pzOHsVfEd72VDnwkkk28/zS/hUr+oFwc/lUK+X5O7fj9cK6FSm5li0GnX5fuUeP6Pc413cvTflxxr3vMaw+B6b/GpEX0ewADXPcvjrl0TPx5aL+7FXCleZZYtLSuIL5FT/wDpzYEEMkz/AK1zcH/3KlR9heGgk+w2xJ66olb/AHA1YqV4XKKXCNbb9n7SMAJa26AbgLEgwc52wNt96npEo3CgfAAVnSh6KUpQClKUApSlAKUpQClKUApSlAKUpQClKUApSlAKUpQClKUApSlAKUpQClKUApSlAKUpQClKUApSlAKUpQClKUApSlAKUpQClKUApSlAKUpQClKUApSlAKUpQClKUApSlAKUpQClKUApSlAKUpQClKUApSlAKUpQClKUApSlAKUpQClKUApSlAKUpQClKUApSlAKUpQClKUApSlAKUpQClKUApSlAKUpQClKUApSlAKUpQClKUApSlAKUp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103" y="2780928"/>
            <a:ext cx="240982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4.bp.blogspot.com/-6uoQSuWekqk/UW6mYnk3aEI/AAAAAAAAKOk/CPkvTNtNSys/s1600/tummy+ach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775470"/>
            <a:ext cx="2232248" cy="2850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9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73832"/>
            <a:ext cx="8229600" cy="1143000"/>
          </a:xfrm>
        </p:spPr>
        <p:txBody>
          <a:bodyPr>
            <a:noAutofit/>
          </a:bodyPr>
          <a:lstStyle/>
          <a:p>
            <a:r>
              <a:rPr lang="tr-TR" sz="2800" b="1" dirty="0" smtClean="0">
                <a:solidFill>
                  <a:srgbClr val="7030A0"/>
                </a:solidFill>
                <a:latin typeface="Comic Sans MS" panose="030F0702030302020204" pitchFamily="66" charset="0"/>
              </a:rPr>
              <a:t/>
            </a:r>
            <a:br>
              <a:rPr lang="tr-TR" sz="2800" b="1" dirty="0" smtClean="0">
                <a:solidFill>
                  <a:srgbClr val="7030A0"/>
                </a:solidFill>
                <a:latin typeface="Comic Sans MS" panose="030F0702030302020204" pitchFamily="66" charset="0"/>
              </a:rPr>
            </a:br>
            <a:r>
              <a:rPr lang="tr-TR" sz="2800" b="1" dirty="0">
                <a:solidFill>
                  <a:srgbClr val="FF0000"/>
                </a:solidFill>
                <a:latin typeface="Comic Sans MS" panose="030F0702030302020204" pitchFamily="66" charset="0"/>
              </a:rPr>
              <a:t>Kendi Kendimize İlaç Kullanmamalıyız!</a:t>
            </a:r>
            <a:r>
              <a:rPr lang="tr-TR" sz="2800" b="1" dirty="0">
                <a:solidFill>
                  <a:srgbClr val="7030A0"/>
                </a:solidFill>
                <a:latin typeface="Comic Sans MS" panose="030F0702030302020204" pitchFamily="66" charset="0"/>
              </a:rPr>
              <a:t/>
            </a:r>
            <a:br>
              <a:rPr lang="tr-TR" sz="2800" b="1" dirty="0">
                <a:solidFill>
                  <a:srgbClr val="7030A0"/>
                </a:solidFill>
                <a:latin typeface="Comic Sans MS" panose="030F0702030302020204" pitchFamily="66" charset="0"/>
              </a:rPr>
            </a:br>
            <a:r>
              <a:rPr lang="tr-TR" sz="2800" dirty="0" smtClean="0">
                <a:solidFill>
                  <a:schemeClr val="tx2"/>
                </a:solidFill>
                <a:latin typeface="Comic Sans MS" panose="030F0702030302020204" pitchFamily="66" charset="0"/>
              </a:rPr>
              <a:t>İlaçlarımızı </a:t>
            </a:r>
            <a:r>
              <a:rPr lang="tr-TR" sz="2800" dirty="0">
                <a:solidFill>
                  <a:schemeClr val="tx2"/>
                </a:solidFill>
                <a:latin typeface="Comic Sans MS" panose="030F0702030302020204" pitchFamily="66" charset="0"/>
              </a:rPr>
              <a:t>Sağlık Çalışanları ve </a:t>
            </a:r>
            <a:r>
              <a:rPr lang="tr-TR" sz="2800" dirty="0" smtClean="0">
                <a:solidFill>
                  <a:schemeClr val="tx2"/>
                </a:solidFill>
                <a:latin typeface="Comic Sans MS" panose="030F0702030302020204" pitchFamily="66" charset="0"/>
              </a:rPr>
              <a:t>Büyüklerimiz Uygulamalıdır. </a:t>
            </a:r>
            <a:r>
              <a:rPr lang="tr-TR" sz="2800" dirty="0" smtClean="0">
                <a:solidFill>
                  <a:schemeClr val="tx2">
                    <a:lumMod val="75000"/>
                  </a:schemeClr>
                </a:solidFill>
                <a:latin typeface="Comic Sans MS" panose="030F0702030302020204" pitchFamily="66" charset="0"/>
              </a:rPr>
              <a:t/>
            </a:r>
            <a:br>
              <a:rPr lang="tr-TR" sz="2800" dirty="0" smtClean="0">
                <a:solidFill>
                  <a:schemeClr val="tx2">
                    <a:lumMod val="75000"/>
                  </a:schemeClr>
                </a:solidFill>
                <a:latin typeface="Comic Sans MS" panose="030F0702030302020204" pitchFamily="66" charset="0"/>
              </a:rPr>
            </a:br>
            <a:endParaRPr lang="tr-TR" sz="2800" b="1" dirty="0">
              <a:solidFill>
                <a:srgbClr val="7030A0"/>
              </a:solidFill>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39094"/>
            <a:ext cx="3629025" cy="363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data:image/jpeg;base64,/9j/4AAQSkZJRgABAQAAAQABAAD/2wCEAAkGBxQSEhQUEhQUFhUXGRYYGRgXFhgdIBgcGBceGBgVIB4YHiohHRolHRcaIjEhJSksLi4uFx8zODMsNygtLisBCgoKDg0OGxAQGy8kICQsLDQvLy80LiwsLCwsLCw0LCwsLCwsLCwsLC8sLCwsLCwsLCwsLCwsLCwsLCwsLCwsLP/AABEIAMwA9wMBIgACEQEDEQH/xAAbAAEAAgMBAQAAAAAAAAAAAAAABgcDBAUCAf/EAEkQAAIBAwEFBAYGCAMGBgMAAAECAwAEESEFBhIxQRMiUWEHMnGBkaEUQlJiscEjcoKSorLR4TND8BUkNFODk3OjwtLi8RY1Y//EABkBAQADAQEAAAAAAAAAAAAAAAABAgMEBf/EAC0RAAICAQMDAgQGAwAAAAAAAAABAhEDEiExBEFhIrETUXHhBRQykaHwIzOB/9oADAMBAAIRAxEAPwC7aUpQClK8yycKk4JwCcAZJ8gBzNAemONToKie2PSNYW5K9qZXH1YV4/dxern31Fd9Yb66Ba7mhsLT6sTyZdv1ljzxt90HA8+dQOGJw2LSQyIObtCsan2aliPgfKqzelWTBanRZL+ltPqWVyR4nhH4ZrNa+lu2JxNBcReZUMB8Dn5VDEWTAyyZ64U/+6vpD9eBvLUf1rj/ADnj+/sdn5PyWlcXdvtS1kS2uAWIyrIxV43GqMRoy6/LNVvu96Qr62LJdIbhI2KPnHaIQcHX637XxrkfRArh4Wa3mGqspx+GhHl8qxttGR70tMoWSRcScPquyjSUDpkDUeOfGt1nTi3HldjF4GpJS4fcvjYm14ruFZoG4kb4gjmpHQjwrBtneO1tP+InSM8wpOWPsVct8qpzZW2p7CWeO2H/ABCgrnlG4ODJjyGf4fCsdnsk3E4gDkvJ37i4c5KRj13JbkTyA8xVllTqu5V4mrvsXRsHeCC9Vnt2ZlU4LGN1GfAF1GfdXUqFtvvsuxjWCOUMsY4QsSl+X3h3SfHWtVPS3ZZ1S5UfaMa4+TZrUyJ9StLZG1obqMS28iuh6jofAg6g+RrdoBSlKAUpSgFKUoBSlKAUpSgFKUoBSlKAUpSgFKV8dgASSABkknkAOZoD6TVbb2+krDGDZwEknIy4yq+PD0Y+Z09tcXfLfCTaDtbWjFLVdHkHOXy/U8uvXSuNaQrGOGFR5seWfM9T5D5VhmzqGy3ZviwOe72X94MS7OaR+1upGmlP2jkDy/toPKt3t0GgI06DX5Cvn0fPrkt5dPh/XNZCQo6AfAV5s8jm7k7PRhjUFUVR47f7rn3Y/EinbH7D/wAP9afSV6ZPsUn5gYp2x+w3yH4mq14LX5PMkqkYYNjzU/iK05pU7pLKeAgq2RyyAwPng/6xW3EvGOJhoeSnkB4noSa1ry1EgYhV7vqjA1IPez48sfGtIaU6ZnO2rRjj2krMWXB+qM9B46a6n2chXhNnqxZm434jlgXAU+GinkPOt23hUqCmV8gc48sHIr68ePWRWHiFGR7v6fCra1F+nYjQ5L1bnyG34PVijHsP/wAa9XFzwKS6HhHPGG/v8q9JGMZRiB7cj4Hl7sV6WTXDjBPLwP8AfyNZ3bt/c0qlS29jS2XvCdnzrNCsiBsccTqVWZD1HQN1Bq99l7QjuIkmibiRwGU/kfAjkR4iqc2NtdLVvo92qy2Ep9VxxCBj9Zc8l64HLmNedkbsbvmxdkgYvaSd9VJyYmxnun60bD3g455Jr1sTi4Jpnk5E1NpoktKUq5QUpSgFKUoBSlKAUpSgFKUoBSlKAUpSgFVd6Vt5Gdxs+3OCcGdh0HMR/DU+4dTU93n2wtnayzt9Re6PtMdEX3sRVFbJiaQvLKcvKSzseuTnh9/M+WBWeXJojZpix65UbtpbAKFXSMdernqfZ+Ps57TMFHgOQH5ACvruFGTyH+sV4ijPrN638vkPPxNeQ3e7PWSrZHzDN90e7P8AQfOvSwKNcZPidT8TWSvEkoHM6+A5n3VFt7Imlyz3XO2pdARsT6mMfrk6AD7vj41tFS3rd1fDPP2nw8hWXdnZH+0ZZjj9BFG6L4NI6FVPuBz5d2t8GPVL6GOfJpj9TzI3ChI6DT4aV6iThAHgK0bSXigUnmOFW8irAMPlWxf3ixIWb3DxPhWTg7097NFJVq7UeI1Kk46cx4qfVI8xqPPhraRgRkaisMjeq45aA+w8j7j+Jr00ZByvvU8j5+Ro9yVsHjIPEvPqOjf3869Ah18j0P4e2vkcwOnI+B5/391eZO6eLodG/AN+R/tUb/8ARsYpoA6tE+uRofz9oP5VN/RDt9pIns5j+kt/Vz1jzjH7J09hWodcLpkc11Hu5j3jSsGzL/6JtG1uFPcdgj+BV8ISfcQ37NdnSZN9Pz9zk6vHtq+XsX3SlK7zgFKUoBSlKAUpSgFKUoBSlKAUpSgFKUoCpfTdtjLwWgOAP0snzVM+7jPwqLbOvCz9mqFVQAktzOdRp0znNS+22GLq8u9p3Y/3aFpOyU/5ggBUMfuDgz5ny5xfZTM6tM/rzO0jftHIHsrm6ulC2dPSW50jNMvEwAJHDhtMczoOfsJ+Feuyb7Z+C/0rC9ysau7nA4vwAXHyrY2XsO+vgGjUW8LcpH5sPEAan5DzrihinPjg7J5Yx55MUoVRl5CB5sF/DFaUm2bePPCQf1Rz99TbZ3oxtfWmkknPXvcIyOY7uvzqSWG61nDgx28QI6leI/FsmuhdPHu2/wCDB55vhJfyVXs3Zd1tIhYkMUH1pGBwR5faPkPfVu7D2THaQpDEMKvXqxPNj5mt6vtbpKKqKpGe7dt2yod67A2t5KnKO4zLEegc+unx194rzsSzW8vDC3L6LMy+TOAoPuzVj71bvpewGNjwsDxRv1RhyPs6EVWe7hlsNpwJdKUJDQ8X1XDnusDyI4sD39KhY1r1oiU2o6Wa2xX4ouBx3kJjYezTHw091bkDc1PNdPaOjf66g1m30sfoV+ZMYhue9nor/WHx737Z8K17qDiwy6MvIg4yOorizw0z8M68M7j5RlkQNoQD7axtb6YDMAemc/zZrxFIx5cJxzBypHtxmsnfPRR7yfyFY013Ntn2FsdOE6ldM+Pgfh881x94I/8Adz4xvp5DkPkRXVCcLA5J4tCT1I1HyzXP2/pDP/0z8wPyrXC/8ia+a9zLL/rd/Jl+7Kn7SCJz9aNG+Kg1tVp7Gi4LeFTzWOMfBAK3K9Y8oUpSgFKVXG2/SH27fRNnBxctKYuORQAoXPHINTyweY88UBNtr7dtrUZuJo488gx1PsUan3CopP6WbEHEYnl/Ujx/OQa+bI3Dtoz2lxm5mOrSTd7J8lOmPbk129hXcU0KywKFjbPDhQMgEgHA5ZxnFVc0aLG+5xY/SrafXiuox4tEMfwsakWxN7LO70guI2b7BPC37rYNbBrj7X3Ztbn/ABYULfbUcLjwIZdajWPhMlVKgC391svBmZ7qy6udZYB4t9tB486nVpdJKiyRsGRgCrA5BB61dOyjVcmWlKUIFKUoCFela5EGzGjjAXtGjhUDwJyR+6pFQGIBQq+WB54FSn0zykixiVSzNMWCDmxUBQB73+dQ/bWwZoryC34uK5niGcerGZHIIHkqIST11rnz4XkpI6MGZY7bOXt5wbfQ5/SN+LVeFgyIsUQIDCNcL14QAMgeFUNthBCkluT3op3Uearnve+rw2skDQK87BFUKyycXCUJGAytzB1x55xrSENMa8slz1S1eERvfVprCRb621jYqtxF9Vs6LJ5MfV4vHHPWphs2+SeJJYzlHUMPf09o5e6omN44HVrW7ljljkUoJ1wMhtB2i6cDfeA4Sfs8q7O5ezHtrOOFzkqZNR1BkYqfYRg++rvgqudjuUrQvtswwiUyOB2Kq7jqA2eE+eSCB5ioF2O0NrtxcTWlmfVGoZ18cDBYkeJC+GahIlyosY3SZxxpnw4hn4Zrze2Ucy8MqK6+DDPvHgfMVF7P0abPRcNE0h6s7vk/uEAe4VtWn0SwPALsqp5QvN2n7obLj2A415U27C33N/eXYKXlu0L6dUbmUYeq3n4EdQTVRxzyWshtrscLLoG6EdDnqvgfjV12V2sq8ShwOXeRlz54cA4861NvbBgvE4J04seqw0ZfMEcvZyqsoqS0yLJuL1RKxeMNg/Ag/mK+cLjkQ362h+I/pXVn9GM0Z/3W7wv2ZFP4rofhUUhvDGJVuXbjjcoQDjONNOHHUHWuSXTyirTs6I9Qm6ar2N+7nKrllxgg6MDyOeuD8q1trkZAYMULw8fCMnhDEtgeOBW9szZl3cLxQWmEI0eVgvEP2tSK0bi47CRobyMRyIBk5yGHTBHjnSrRxSh6q4IlkjNab5J1tP0rBFzBZykaAGVgg10GgDE+yrJQ6CqX3Q3XkvriOVo2jtI2D5YEGUg5UAH6uevLHtq6a74ttWzgkknSNbaW0I7eNpZnCIvNj8APM+QqDXnpI7R0Syi4uIMeOcOitw/VQAZYnx6eBrsek3ZD3NhIsYy8ZWUL9vg1ZfepNQ3b+8kd9DEsHBDGpRjcTd1YGAz2cYGrvjQhdMGrrlWVfD3J/sveqCW1Ny7CJVysisdY3GhTzPhjnkVSe9+1sbQ+k28RgPdkXJ1Y6/pCv1eLqvx1JrONpRlvpAVZGUESIG0DrolwAfq4JHFjIB9tTvYOzbK3xdX9zbSTuug40KRqR6qLzY4PrEZ10rSUYxXJnGTbOdsXevaW0VZbOG3QrgPI754c9eE6j4NW7Z7hz2duW/2m8ZjUsAABCvXBDk5BPXTnyrjbL2xZWdzM2yori6lkHCE1EcYJzgd3jIyBz6da6q7sXm0GEm1JuGMHItojgDyONB8SfMVjsjVapGLd/ee52mqQx/oWXW4nX7PJVjzyd9dTywanVlZpCgSMYHmSST1Yk6knxNcjdmwWGW8VFCL2qcIAwAogj4R8eL51tba3jtrTH0iZUJ1C6lsePCuuKze72N47K2dRlBBB1B5g1EbOcbIuOBjiwnJKk5xbSnmp8I2+R9+ensbe2zum4IZ1L9FOVY+wMBn3V2J4VdSrqGVhgqwyCPAg0TcWJJSR0fpKZUca5cEqOId4DGSPEajl41lqpYdzYLjaUlrxTC3gg41USH9DJK4wEJ5Lhc4NdWXZO17DW1uBewj/ACph3wPAEnJ9ze6tTnexYtKgGy/ShGX7K7t5reUZyOEsNPLAYfD318qaFkvl2Qj3S3L95o0KRg/U4jl2/WIwPYD41y4Nj8W1pbpholvFEn6zs5c+0LgftGpLQCoBUOxtkRbS2nd3bIBBHJwhT/mOoC8R8u7xEfeHnVh3lsXACuyYOcqEP86kCoduC/Y3m0rRtCJjKvmGJz8inxqdVlN7m+NLScHaG7X0hSk9xPIp5giH8o9PdXP2W30OV7O2inmCIkn6SaMAK5I7nHg4yMEch5VLq4N+9vJLHKHcSQkgNGpOVbHFE3dIKnA08gRVdSXJdY3L9KOLtfZLXs8UnZz2zgAcRWGaNwpLLxBXI0JOCR1ruHZN0ww184/8OCJf5g1fbbaltCvAiGNRk4EZAGeZxXTsr1JRmNsgc/L41HxE9kyzwTirkmQu/wBybpzk3zSjqswbB8sAlP4a6OwdjyWrDuSEdRGLUJ7SFRHPzqV0q2pmelA0pSoLCouu5UBvZbuQB+IqyoR3VYKAznPM5GfKpRWC9thLG8bZAdWUkHBAYYOD461KZDVkK2ZvfPd7SEVsoNpHxCR+HOcA9/i6d7AUdRr7No26ybfj7oPBalmyAcakL7+8K2dzdmy2EM0Vw0fYxsWjkGhKaliwxoR+eOgrJ6OIDM1ztFwQbluGIHmIY9F+OPlV487GUuNyb1p7W2pFbRNLO4RF5k9T0AHMk+ArQ3q3nhsI+KQ8TtokakcTn38lHVjoKj+z9gXE92k+00SVWjYxorZjtmz6hU+uzKfX8VPlVzM1rl7rackPbRTQbOlJAVTiSXTiVpcapE2DjHlnmDWudjwNth4ZI0MUNsht4io4FBIDELyJzn/QqWXF7Ds+COJON8ZSKMd531JWJB1AGmToABk6ZqJb07NvYjFtQ8JkiOJIE1CQHmvFjLsMkk8hnIHd1lrYiL3M++u6UJgee3iSOeIF1MaheILqyEDQ5Gf/AKzUK3dsrJYXu7qAuJJeC3hRiS5x3l4VOo4j1/pm29kbUiuollhYMjD3g9VYdD5VA7Pd6KDbcUUXF2axvcBCchGbKd3y0X4DwrOMnVM2lFWmjct994rcdglhPDMSAkAjVeLPI6dPdXY9Hm0Wms1Eh/SxM8cmefErdfMgitP0mxBIIrpdJLeaJlPXBYAr7M4rg7B3jgi2vMsMnFb3RGuCAsvMEZ6E5GfvjwqKtbE3UtywNrTiCKe4xqsZYjxKBiv44rh7rboxoonulE11J33dxxcJOvCoOgxyz+WKke0bbtYnT7QIrZqt7F63Odf7Dt5hiSGM41B4QGU9CrLqp8wa3baIqoUsWxpxNzPhnxPnWSufvBe9hbTy/Yjcj247vzxUE8bnI9Gv6WXaN1/zbjs1P3YVwPd3qnNRb0YWXZbNt883BkP7bFh8sVKa3OUrO+UXe8SRnVLeE598ZJ+co+FK8+i0/SL/AGld8wzlVPkzkj+FUpUkFnUpSoJKw9IELWG0INpICY3xFMB8Mn2rjHnGKnMEquqshDKwBBHIgjINbe1tmx3MLwzLxI4wR+BHgQdQarXZl/LsaT6Je8TWrE9hcAEhcnPCccvMdOmnKslZeEq2ZYEqZGMkeY/vXDmS4t5Ga04pXkZWkWYKEwAFzxqAQ3CByD8hkV27edZFDoyup1DKQQfYRWSs06NmkzkbTW9uIZIibaESKykr2kjLxDBIPcGcHwrd2dbdnGqYQcICjgBAwBgc/wCtbVKN2FFLgUpWltbasNtGZJ5FRBpk9T4ADUnyFQSbtK4Wxt7rW6fs4pDx4yFdWQsPFQwHEPZXalkCqWYhVAySSAAPEk8hSgmme6r+62reX988ezZVSO2Q8TNqkjk44TofDA/VY9abY3im2i5s9l5KnSW41CqvUA9AfHmenjU63V3disIFhi16u55u3Vj+AHQVpGPdmM53siIndrad7iK/lhit8gusGeKUD6ueg/1ipDvFt5LFYba3jVp5MRwQ5woA7oZj0QfE4qS1Q/pPiaW7e7tzJJCOBDKobhSRBgqrjoCM8Q0DEjOaujNssnYG7DxTTyXpjuWmjUGUjVc5DwBToIuRGPPNZ73bPAVs7JO1mVQOHiPDEoGA0r6kDwHrH51wd3r3aW0IY0ZWtlAxJcsMPIOnZKRoSOb8vCpvsXY8VpH2cC8IzkknLO3V2Y6sx8TVuCtWamwtgiEmWVzNcuO9Kwxgf8uNeSRjwGp6kmu0RSlVLEB2zuFJFI1xsub6PIdWiP8Ahv7sHh9hBHhio9sC5uf9tAXqLHMbdkwvIgd5WGp54Pwq36r/ANIG7N091Be2IVpYxwspIGQCSp7xAIwzAjPLFGrJTo3989ltdwpbroJJELt9lEPGx9ugA8zS53OtHt+wWIIuhVk9dWHJw3Mt7a48f+3pdOytoPvMQflxN+FRLbIu5buKzN+9xIzYlEOVjjAPeBKkBiACTppjHOqKLLucb4Lb2ekixqspDOBgsNOLHJ8dCeo8c1s1yd5ttpZW7TNrjuovV2Pqr+Z8gajvY7buxoIbND1yC2D+8c/CqqLZo5qJId4d4oLJOKZxnHdQes3sH5nSqx3l2/tG4tv0sQS3u3VYtMEcLAhQc5IOBqRrrip/sD0aW8T9tcu13NoeKX1c+PCSc/tE1xfSxtERXuzzKjmCJu1bA0YhweEE6EgJy8DWkYpGMptll2FsIoo4xyRFUfsgD8q096L/ALCzuJeqROR7cYX5kVk2NtmC7jElvIrr1xzU+DA6qfI1FPTLfdns4pnWWRE9w75/lqSpj9Cll2ezy/8AzZXb3LiMfymlSPciy7GwtYyMERISPNxxt82NKA7dKUoBWC+so5kaOVFdG5qwyDWelAVzeejua2YybKumizqYZCSp9+D/ABA+2tN949rWv/FWHaqPrxZ18+5xD4gVaVKNJ8kptcFXw+lW2ziWG4jPXRTj+IH5Vvx+krZ5/wAxx7Yn/IGp3PaRv66I36yg/iK0W3cszqbW3/7Sf0quhFviSIm/pI2eP85v+1J/SuTaX8W1dpI65a3touJQy4zIzYzg+WP3a9+jCzje3llMaEvPIRlF7owMKNNAM1z9n7x29ptHaDTErxNGiBUJ9QEEd3l0rWONRaZjPNKScSWb57J+kW7Mmk0X6SFhzDLrgHzxj4VADK909jNtCdpbW4cqyoeBYnBwFIGnPXPPANS99+lYE29pdzYBOez4V08WOcD3VG93NkSXWy7qMxlVZzNb+GcZ4VPhlcZ+8avKpPYzi5RW5cWzdnRW8YjhjWNByVRj3+Z8zWS5uFjRnkYKiglmY4AA6k1H9w9vG6sI5TlpEUo4GMl0GOpxlhg6+NbFvsyS4cS3gACnMduDlY8cnc8pJf4V6ZPeOJua5STaHrB4bP7JyslwPvdY4T4es3XA5yKCFUUIihVUABVGAAOQAHIV7pQClKUApSlAK+SOFBJ0ABJPgBqa+14niDqynkwKn2EYNAVkl7d7aLmOU2tiGKjg/wASXHPJ6D5DPWuvbWNhsiIv3Y8jBZjxO/3R1PsAxXHsvR9tG14o7S/RYSSdVOR54wRnHUEZrq7H9GcYkE19M93L9/IT4EkkeROPKoastGSS43Ofu7YS7WukvbhClpCf93ib67Z/xD5aA58QANASbMr4qgAAAADQAdPKvtSVFa9/Yxzo0cyK6NzVhkH+/nWxSgKp2z6P7mxkNzsmRtOcWe9jwGdJF+62vtqL7y7zS7Ue0t5YuzkWTgcDOrOVUHhOqkDOQfGr+rk7Q3bt5p4rh4x20TBlcaE45BvtD21NkUdVVAAA5DQe6lfaVBIpSlAKUpQClKUArX2g/DFIfBHPwU1sVr7Rj4opFHNkcfFSKAqD0fbQvEs1S2sxKvE57RpQoJJ1GDrpXpGvn2lmO0tkniiPGOLuYlOQ7sNWbTp513/RH/8Arl/8ST8RUkt9lqlxNcAnilSJGHh2fFg+8OP3aiWR8F44VtIjG1Nq3loEa+ls+yc8BVA6soYEFwWOoHM6cq3PR1IDs+3HVAUYEYIZWOQQay3OxIoJRJb2EckjZJlZkAQ+LFyW/dBrBubcFmvQWSTFwT2ieqxZFLAanRfV88VbC9zPqE9JpbkTfRNq3dmdEm/TRjz9bA/ZLf8AbqzKqP0iyG1vbG9X6rcLHyU5I96M4q20cEAjUEAj2HWpmqZWDtH2lKVUuKUpQClKUApSlAKUpQClKUApSlAKUpQClKUApSlAKUpQClKUAr6K+UoCvd15Vsrm4sJCEJkaaDOgkjk14R94EEY8j4VMKgnpvuIxFbx8AM7OSjfWRR62CPFio18/Coxuha3NxctbNe3SKsXHlJDnOVHD3s6d4/ColjtOReOWmoljb1WSyIpeJJFXOe0naJFHi2AQw8iK4e593HHFc3MzxxpLO5Q+opRAEQop1wQvvxXC3/3TS2tDMZ7mZ+NFHbScQGSc6YqMrsQNgySO+AMZPIeGudPZWvT4nL9Jj1ORLaR2fSHvZDeIIYFZgjdoZCMDRSuAOeO9zOOVWruBeGbZ1q559mFPtQlP/TVM3dskcEgUADhPv99Wx6KVxsu3/wCof/NatM+NwaszwTUk6JbSlK5zcUpSgFKUoBSlKAUpSgFKUoBSlKAUpSgFKUoBSlKAUpSgFKUoBSlY7mThRmH1VY/AZoCjd7dpxXO1JXnWV7eH9DmI6pw5748e/wAR9lSz0dbPsg0s1pPNM2AjdqMFQe8BgqD05+Rqv93/APCLnUsWYnxqQ7G2x9B2YJU1nuZncAc+FGwx9gVSPa9a5sWmEWnyZ4ctzdrgsfbuzoriB45xmMgk+K4GeIY1yKqCXs4uBYLxbk5A4RC4wufW4zpoKnW8e87W9xazR5khmiYug5lQQyuv3gHOnXl4VCI5IjPcfR8mAvxJlSuOMZZMHUYORTpIy1qnRPVyjp4ujX29Jwwt54HzyfkKuncW17LZ9on/APJCfa3eP41SW8iZh9jA/Ij86vjdmcSWds68jDF/IBW3WP1mHSfoOlSlK5DqFKUoBSlKAUpSgFKUoBSlKAUpSgFKUoBSlKAUpSgFKUoBSlKAVFPSheyQ7OmeKQxuDEAQRkgyKrDXxBNa/pB3sltTFb2q8d1PommeEZ4QcdSToM6aEmq72/ubtBSbi9D3IAyxSTjKePd0IA+7pTjcmMdUtN15fBs7ubmXUtpFNayQOrhiY5OJSpDEEBhkEadcVh2juXeWcMlw6W4VcAqJHY4dgpABAAGW8a4UF5HH3oLiSEnX9FIy/EKay328t1LDJGbueWMjDgoCMdMsRkcueelTDqZOudvBvn/Dvh36ov6SXtsZmj+jsBOtxGVBVFlVsICckKcYxnwNfTtiHo+fYD/SpXsb0oTdkgltUlAAHFHIMnAxkq2Rn311YfSbbDnZXCnySI/MNW8es0qlRyS/Dpy9TUv2+xCYtn3N4pSC1mYNpxsOBR55ap9uNeS2LR7MvQqvwloJFbKyKTxNFkgd5ST7vdnDL6VU/wAuzuCfvmNR+JqF7575TXLQO0cURgkEkYVyz5064AwcDQCssmf4kt2jWHRZMcHJRaXzf3L3pXN3d2yl5bxzx8mGo6qw0ZD5g5FdKqFRSlKAUpSgFKUoBSlKAUpSgFKUoBSlKAUpSgFKUoBSlKAUpSgIfv3upJdNDc2rhLqD1OLkwzxAZ6EHPlqQa0P/AM6vIBi82ZccQ5tD31PnpkD4mp/X2gKt3eSPbM7nsxBZwcOYFCqZXbJy5THcGOX96sy1tUiUJGiog0CqAAPcKgO9e58NuzXVtJPbyMWJ7KTCk8zoQeZ6cqr2Xf8A2jExUXTsB9pIyfjw1JBaW9+4Mdye1tikE+RlgvdcdQyrzPnXCi9GNyfWu4h+rCT+L1ErHf3aMpwbpl/VSL80NSzZcNxcY7S/vdfsvGv8sdVcIvlG+Pqs2NaYSaXhm9F6K0/zbudh4IqIPwJrdstkbI2a3GXhEg+tNKHceYBOh9grKno6t3AM015NnpJcMR8FxW/Zbi7Pi1W1iJ8XBc/xk1KilwUnlnk3k2/q7OHult2CXadyllxPbyxiV2CMEWdTwsRkD1lK58StT6vEMKoOFFVQOigAfAV7oUFKUoBSlKAUpSgFKUoBSlKAUpSgFKUoBSlKA//Z"/>
          <p:cNvSpPr>
            <a:spLocks noChangeAspect="1" noChangeArrowheads="1"/>
          </p:cNvSpPr>
          <p:nvPr/>
        </p:nvSpPr>
        <p:spPr bwMode="auto">
          <a:xfrm>
            <a:off x="155575" y="-1714500"/>
            <a:ext cx="4333875"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5" y="2560662"/>
            <a:ext cx="43910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3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3.gstatic.com/images?q=tbn:ANd9GcQrKrFP4kcmx2H9q_nmC3pmv3TEOgvDQE3JM6CW_8F-eiDq9OIL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3212976"/>
            <a:ext cx="17430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451820"/>
            <a:ext cx="2304256"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2" y="4482430"/>
            <a:ext cx="2428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i.istockimg.com/file_thumbview_approve/35141150/3/stock-illustration-35141150-capsule-drug-carto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287" y="2418123"/>
            <a:ext cx="1809750" cy="1368152"/>
          </a:xfrm>
          <a:prstGeom prst="rect">
            <a:avLst/>
          </a:prstGeom>
          <a:noFill/>
          <a:extLst>
            <a:ext uri="{909E8E84-426E-40DD-AFC4-6F175D3DCCD1}">
              <a14:hiddenFill xmlns:a14="http://schemas.microsoft.com/office/drawing/2010/main">
                <a:solidFill>
                  <a:srgbClr val="FFFFFF"/>
                </a:solidFill>
              </a14:hiddenFill>
            </a:ext>
          </a:extLst>
        </p:spPr>
      </p:pic>
      <p:sp>
        <p:nvSpPr>
          <p:cNvPr id="11" name="Başlık 1"/>
          <p:cNvSpPr>
            <a:spLocks noGrp="1"/>
          </p:cNvSpPr>
          <p:nvPr>
            <p:ph type="title"/>
          </p:nvPr>
        </p:nvSpPr>
        <p:spPr>
          <a:xfrm>
            <a:off x="457200" y="188640"/>
            <a:ext cx="8229600" cy="1143000"/>
          </a:xfrm>
        </p:spPr>
        <p:txBody>
          <a:bodyPr>
            <a:normAutofit/>
          </a:bodyPr>
          <a:lstStyle/>
          <a:p>
            <a:r>
              <a:rPr lang="tr-TR" sz="3200" dirty="0" smtClean="0">
                <a:solidFill>
                  <a:srgbClr val="FF0000"/>
                </a:solidFill>
                <a:latin typeface="Comic Sans MS" panose="030F0702030302020204" pitchFamily="66" charset="0"/>
              </a:rPr>
              <a:t>Şimdi de İlaçları Tanıyalım…</a:t>
            </a:r>
            <a:endParaRPr lang="tr-TR" sz="3200" dirty="0">
              <a:solidFill>
                <a:srgbClr val="FF0000"/>
              </a:solidFill>
              <a:latin typeface="Comic Sans MS" panose="030F0702030302020204" pitchFamily="66" charset="0"/>
            </a:endParaRPr>
          </a:p>
        </p:txBody>
      </p:sp>
      <p:pic>
        <p:nvPicPr>
          <p:cNvPr id="1026" name="Picture 2" descr="http://ec.l.thumbs.canstockphoto.com/canstock1411728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609415"/>
            <a:ext cx="2032699" cy="1617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srv\Birimler\Akilci_Ilac\AKILCI İLAÇ ORTAK 1-\KAMPANYA-TANITIM\TANITIM\SLOGAN-LOGO-MASKOT\SLOGAN-LOGO YÜKSEK ÇÖZÜNÜRLÜK\kurum_logo\kurum logo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latin typeface="Comic Sans MS" panose="030F0702030302020204" pitchFamily="66" charset="0"/>
              </a:rPr>
              <a:t>İlaçlar Şeker Değildir!</a:t>
            </a:r>
            <a:endParaRPr lang="tr-TR" sz="3200" dirty="0">
              <a:solidFill>
                <a:srgbClr val="FF0000"/>
              </a:solidFill>
              <a:latin typeface="Comic Sans MS" panose="030F0702030302020204" pitchFamily="66"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482" y="2060848"/>
            <a:ext cx="361273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Düz Bağlayıcı 3"/>
          <p:cNvCxnSpPr/>
          <p:nvPr/>
        </p:nvCxnSpPr>
        <p:spPr>
          <a:xfrm>
            <a:off x="2411760" y="1628800"/>
            <a:ext cx="4536504" cy="43204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411760" y="1628800"/>
            <a:ext cx="4536504" cy="43204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AutoShape 2" descr="Satır içi resim 2"/>
          <p:cNvSpPr>
            <a:spLocks noChangeAspect="1" noChangeArrowheads="1"/>
          </p:cNvSpPr>
          <p:nvPr/>
        </p:nvSpPr>
        <p:spPr bwMode="auto">
          <a:xfrm>
            <a:off x="155575" y="-1881188"/>
            <a:ext cx="25908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Satır içi resim 2"/>
          <p:cNvSpPr>
            <a:spLocks noChangeAspect="1" noChangeArrowheads="1"/>
          </p:cNvSpPr>
          <p:nvPr/>
        </p:nvSpPr>
        <p:spPr bwMode="auto">
          <a:xfrm>
            <a:off x="307975" y="-1728788"/>
            <a:ext cx="25908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Picture 2" descr="\\filesrv\Birimler\Akilci_Ilac\AKILCI İLAÇ ORTAK 1-\KAMPANYA-TANITIM\TANITIM\SLOGAN-LOGO-MASKOT\SLOGAN-LOGO YÜKSEK ÇÖZÜNÜRLÜK\kurum_logo\kurum 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latin typeface="Comic Sans MS" panose="030F0702030302020204" pitchFamily="66" charset="0"/>
              </a:rPr>
              <a:t>İlaçlarla Asla Oyun Oynanmaz!  </a:t>
            </a:r>
            <a:endParaRPr lang="tr-TR" sz="3200" dirty="0">
              <a:solidFill>
                <a:srgbClr val="FF0000"/>
              </a:solidFill>
              <a:latin typeface="Comic Sans MS" panose="030F0702030302020204" pitchFamily="66"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784"/>
            <a:ext cx="3816424" cy="41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static4.bigstockphoto.com/thumbs/1/0/5/small2/501963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510" y="2060849"/>
            <a:ext cx="2915394" cy="31892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31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0000"/>
                </a:solidFill>
                <a:latin typeface="Comic Sans MS" panose="030F0702030302020204" pitchFamily="66" charset="0"/>
              </a:rPr>
              <a:t>Hastalıklardan Nasıl Korunuruz?</a:t>
            </a:r>
          </a:p>
        </p:txBody>
      </p:sp>
      <p:pic>
        <p:nvPicPr>
          <p:cNvPr id="3" name="Picture 2" descr="http://mascotcreatortoolkit.com/kid_gif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648744"/>
            <a:ext cx="2736304" cy="3519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xPMHXRCSG9Y/TkhqyAf__GI/AAAAAAAABWk/TDxk2Daawkw/s320/QuestionMark.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124743"/>
            <a:ext cx="2376264" cy="2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8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457200" y="485800"/>
            <a:ext cx="8229600" cy="1143000"/>
          </a:xfrm>
        </p:spPr>
        <p:txBody>
          <a:bodyPr>
            <a:normAutofit/>
          </a:bodyPr>
          <a:lstStyle/>
          <a:p>
            <a:r>
              <a:rPr lang="tr-TR" sz="2800" dirty="0" smtClean="0">
                <a:solidFill>
                  <a:srgbClr val="FF0000"/>
                </a:solidFill>
                <a:latin typeface="Comic Sans MS" panose="030F0702030302020204" pitchFamily="66" charset="0"/>
              </a:rPr>
              <a:t>Hastalanmamak ve Hastalığımızı </a:t>
            </a:r>
            <a:r>
              <a:rPr lang="tr-TR" sz="2800" dirty="0">
                <a:solidFill>
                  <a:srgbClr val="FF0000"/>
                </a:solidFill>
                <a:latin typeface="Comic Sans MS" panose="030F0702030302020204" pitchFamily="66" charset="0"/>
              </a:rPr>
              <a:t>B</a:t>
            </a:r>
            <a:r>
              <a:rPr lang="tr-TR" sz="2800" dirty="0" smtClean="0">
                <a:solidFill>
                  <a:srgbClr val="FF0000"/>
                </a:solidFill>
                <a:latin typeface="Comic Sans MS" panose="030F0702030302020204" pitchFamily="66" charset="0"/>
              </a:rPr>
              <a:t>aşkasına Bulaştırmamak İçin Ellerimizi Yıkamalıyız!</a:t>
            </a:r>
            <a:endParaRPr lang="tr-TR" sz="2800" dirty="0">
              <a:solidFill>
                <a:srgbClr val="FF0000"/>
              </a:solidFill>
              <a:latin typeface="Comic Sans MS" panose="030F0702030302020204" pitchFamily="66" charset="0"/>
            </a:endParaRPr>
          </a:p>
        </p:txBody>
      </p:sp>
      <p:pic>
        <p:nvPicPr>
          <p:cNvPr id="2050" name="Picture 2" descr="http://cache4.asset-cache.net/gc/95722323-boy-and-girl-washing-hands-gettyimages.jpg?v=1&amp;c=IWSAsset&amp;k=2&amp;d=8tnRAkUJDZICAHjQf3Ea%2BmBxmYa2AMlnVTpvCeHH%2BwU%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204864"/>
            <a:ext cx="5112568" cy="36694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srv\Birimler\Akilci_Ilac\AKILCI İLAÇ ORTAK 1-\KAMPANYA-TANITIM\TANITIM\SLOGAN-LOGO-MASKOT\SLOGAN-LOGO YÜKSEK ÇÖZÜNÜRLÜK\kurum_logo\kurum 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5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2616200"/>
            <a:ext cx="2185844"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155575" y="-22701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307975" y="-21177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460375" y="-19653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612775" y="-18129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765175" y="-16605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2"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917575" y="-15081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4"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1069975" y="-13557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6" descr="data:image/jpeg;base64,/9j/4AAQSkZJRgABAQAAAQABAAD/2wCEAAkGBxMTEhUUEhIVFRUWFBQUGBcXGBcVGhQXFBUWFxQYGBcaHSggGBolHBYUITEhJSorLi4uFx8zODMtNygtLisBCgoKDg0OGxAQGywkHyQsLCwsMC0sKy8sLCwsNCwsLCwsLCwsLCwsNCwsLy0sLCwsLCwtLSw0LCwsLCw0LCwsMv/AABEIAMwA9wMBIgACEQEDEQH/xAAbAAEAAwEBAQEAAAAAAAAAAAAABAUGAwIBB//EAEsQAAEDAgIGBQYICwcFAAAAAAEAAgMEESExBQYSQVFhcYGRobETIjJCUnIzQ2KCksHR4RQVI1Njg5OistLxByQ0VHPC8BYXhJSj/8QAGQEBAAMBAQAAAAAAAAAAAAAAAAECAwQF/8QALREBAQACAQMDAgQGAwAAAAAAAAECEQMEEjEhQVETFDJhgbEicZGh0eFCUmL/2gAMAwEAAhEDEQA/AP3FERAREQEREBERAREQEREBEXhkrSXAEEtIBHC4BHcQg9qp0hUFlVTC+D2zMI6mOHeLdatlk9Y6u9bSsbmx7SfnuaLdje9BrEREBERAREQEREBERAREQEREBERAREQEREBERAREQEREBERAWeo6m2kZmA4OjYT7zA36nFWGntKCniL83HzWji4/UM+pVGqOiXguqJr7bwbA52cQS48CeCDQ1tSIo3SOya0nptu6TkslqpQPmmdVS5bRLebjhh8low/ornW8F0AjBxkljj7XX+oK2pYGxsaxos1oDR1IOq+Er6udRMGNc9xsGguPQBdB4oqpssbZGei4Ajj0HmMl3Wd1FlLqYg+rI5o6CGu8XFaJAREQEREBERAREQEREBERAREQEREBERARFDrdKwRfCSsbyLhf6OaCYiz51thPwUc03NkZt2usvB03VO9Ci2RxklaP3QLqNwaNFmjVaQdupmftHH7F82K451UY6IgfEqO6J0laUphLVwNdi1jJJbbiQWgX67K8WCr21TKqDarbbbJIwRDHhi0gdZsrb8Cq/wDPu/Yxp3w0stYD8Bf/ADMPeSFarA6009W2Db/DS7YkY4AwxjEHA3HMqzpXVj2Ne2sYQ5ocLwt3i+4p3Q01aymss8lRMKSHdZ0h3DIi/IYHmSF22q8fHQO6Y3DwKq9Cy1rX1Dwymc50zmk3e0+ZawHLFO6I012itHtgjEbd2JO9xOZKlrO/jisHpUbXe5M0dzgvQ1kcPTo6ge6GvHcVO4NAiom620uT3PjPCSN7e+xCsKXS9PJ6E0bjwDhfszUiaiIgIiICIiAiIgIiIPzHR2sukZ5p2OlhgdDIWGLyO3YbiSXAkc9+eFwrZmmNIt+MpHjnFLGe0SuHcpuuGqxmIqaUiOrjFgfVnaPi5PqO7woND6XbNdpBjmYdmSJ2DmOGeG8c0FxHrTVt+Eo43jjFPY/RkYPFTafXemwE4lpj+nZss/atJj7XKsQoNkauPY8ptt2LX29obNuO1lZUUusxkJbSQul3eUd5kY6zi7owWVqNBRnGL8kdrasBeNzuL4b7Lr7yLHmr/RemhdsUzGxPPmsLfgpOAYfVd8h2PDatdVytnhLo7R1RL/iKl1vzcP5NvRtZuHSu9JoSnj9CFt+JG0e111YIsrlakREVQREQZ/XSlLomyNzjdfDMNda56iGqRq5poTs2XYSNHnD2h7Q+vgrdzQQQRcHAg7wc1i67R/4NWQmI4PeLDhdwa5vMWP8AyymDT6cpvKU8jRmWkjpb5w7wqDUvSvxDjxczxc36+1a1YTWXRpp5RLHg1ztpvyHjG3RvH3KZ8Ddqj0NUgVFTCc/KeVbz2gNr/aetW9LNtsY/2mtd9IArKa2wPimZUR4XsCeDm4C/Itw6iog2CKBoXSjaiPaGDhg5vsn7DuU9QBUKp0RA/wBOFh57IB7RipqKRUDQDWfASzQ8mvJb1tde66Nlro8nxVA4OHkn9RHm9qs0UzOmkOHWmMENqI5Kdx3vF2E8njA9yvIZWuAc1wc05EEEHoIVc9gIsQCDmCLg9SqX6FMZL6SQwPzLc4n+8zd0jLgtJn8o01SKi0Vp/af5GoZ5KfcL3ZJzY7f0eOKvVdAiIgIiICo9YNVKarIdI0slb6M0Z2JG8POGYzwN81eIg/M9LU9ZQuYHuZVse7ZZb8nP1t9F+4XFiSV9pNOwvdsEmKT83MDE/os7PqurmF/ltIzOf8Q0Mjbwvm7vP0hwVtpDR0U7dmaJkjeD2h1ui+R6FS56qdKNeJYw4FrgCDgQcQUl1RMeNHUvi/RyXmi6AHHbZ1O6lCmqKmD/ABNM7ZHxsF5mdJZ8I3sPSpmUqNLKi0k6DzZSXw7pDi6L/UOb2fLzG+4u4aJpviMQcb8VlKKtjlbtxPa9vFpv1HgeRXaiqXU580F0O9gxMfF0Y3jizrbjg6uWHwmVpkXiGVr2hzSHNcLgjEEHeCvaySIiEoCooqczVrpHehABG3m+1z2bR7ldmQcQvAkaMrbzhxOJTcTquqz2uz/yLWDFzpG2HQD9oHWr3y7eKp6xglq4ifQhZt9L3OIaP3QepJlPlPbVxTxbDGt9lrW/RFl9mha9pa4AtIsQd6+eXbx8VzqaoNY5wxIa4gcSBcBR3RHbWb1Wptiqna03YwFvXtjZvzADlrFVavUPkYvOIMjztvN953dXjdWqtbsERFCBERAREQQ9LaNZPHsOwIxY7ex24jllcfcvWqmlHysfHN8NC7Yf8rOzu49l96lLL6raSbJpOoDLFphLj818bGHod+UI6Frx32RW7REWiBERAREQfm2npXUmlnyi5jkhhkeOOLoZCBy2KfrcOa2kUoc0OaQWkXBGRBWf1/hDZ6KUgEOfNSOvkWzx+UAI3japwPnKjpNKP0e8Nfd9K91mu3xOJwaTuJORODssHelzZ5z6nZf0azDeHdP1b5FxpKpkjQ+Nwc07x4EbjyXUm2aKKfSmrcMrvKNvDN+dis1x98ejIOTgepU8z5ac2qgNm9hOwHyZ4eUBxhPTdvPctTJU8FHeb5434qPrdq847VVS1DoSXMG0xxu9g3k+uzg7iMndOdxHXbbQ5hBByKpJNFmLGD0N8JNgP9In0PdPm8NleaWo2SXNva/5RliC08dnMOta43jqvOV75vHySdt/iXhlJ3ryvkfnW2cb5WxvfKy9viIzBC5vVt6PC+kWX1jrEHgbrvVVW2ALW38VB6o7TiL8VMqp2FtgMcN1rKEibLNiIu1M1pPnGyJrivoK7CnJuWi4ubHiuCIdBM7iujKk8L9CjqRRzBpx4ditMr8ouM+HYTDo6cF7UetnDiLbt64skIyKvOT5U+nuJyKK+vYxpdIQ0DeclidYdb3yv/B6RpLnDIYOLctp7vio+ZxOQucFrNWb9mervSw1u1jt/d6fz5HnYOyczvaDu+U7IC6k/wBnujRFNKCdp4hic92V3SvkvYbmgRNAHAcSSqnQehhCNp5D5nCzn2sAM9iMeqzvNrndbVali5qnEZTMjB4tZDG/+KR46llxc31OXWPif3b58XZx7vmtMiIu5yiIiAiIgy/9pUROj5ZAPOgMdUP/AB5GyO7WtcOtVMjGvaQQHMc2xBFw5rhkQcwQttX0jZYpIni7ZGPjcOLXtLSOwr811Rmc6jhD/TY0wv8AfgcYn97D2rz+vx9Jk7Oky9bEJ1FU0b/KUZdJHvhJu9o4MLjaRvyXHaGNicArnROukU+DzsOBs4WIDTwc0+cw8iFLVZpbQMFQdp7S2QCwlYdiRvzhmPkm45LDDqvTt5PX8/f/AG1z6f13g1Ebw4XaQQciDcHrXWJm0QOK/OfxfXUxvC8Tt5EQy9bT+Tk/d6FKpdfNghlQwsdwkaYHHo2hsv8Amlb44zL8F3+7C24/imn6PLQgAkOyF8VVVFK12OThgHDO3A8RyKhU+s8LwLvc3k69u0XCsIpWvHmuDvdN/BLMsbvWkTVnrdumifyZNyCMct18+/xKk19VcBrTmd2OXG4FurioZYePaL/Yvga7i0dA+9VuVqe2DHnaLTwvcfWui+QsAONzc48SpFQ5htsghRFrXmmaC4B2Sm1cDA0mwB3KtX1TtWzdfERFCyRDVuaLC32Lgvi8TTNaLucGjiSB4ojUjrHa4vlfFT6h8eycssLZ33LMVWscDL2cXkeyMO02CzlVryXksp2F7srRNMzh0kDYZ85aTjy1/lS2bbeWVrRdxDQN5Ngs5pnXGGFpLSDu2nYNvwAzceQWfGjq6pN5XCnHF5E0tuTQfJs7XdCuNF6uwQnbAMkv52U7b/m7mDk0BUy5OLD33fy8NcePPL8lMIqyucHOLoIvbeLSEfoojgwfKfj8k5rR6L0XFTs2Im2ubuJJc57vae44uPSpiLk5efLk9L4+HRx8WOHjyK81Ib/ddo5vmqH9LfLPEZ+g1iztbUiKN8jsmMc89DGlx8FsNXKMw0lPEcXRwxMceLmsAces3K6+gx9bWHV30kWKIi9JwiIiAiIgL8woI/JVmkKf2akVDfdq2CTDltiVfp6/ONabRaYidcWqaN8duMlM8PHXsSu7Fz9Vj3cV/q26fLXJExEReK9QXiaJrwWvaHNOYcA4HpBwXtEQopdUaX4tjoT+he6MfQB2D1tUKTVadvwVZf8A1omuP0oyzwWqRbY9RyY+Kzy4cL5jLtbpWP0XRSDlM9v7skZA7V1brDpNnp0Tn8wYHeD2k9i0aLT7vP3kv6Kfb4+1rOnXmpZ8JoupPuRk/wAL3L23+0Q+toyuH6p/8qv0T7r/AMxH2/5qT/uJH/kK79i7+Vff+4APo6OrT+qk+piukT7mf9T6F+VJ/wBbTu9DRlT85pb/ABlq8HWHSL/Qoizm50I8ZXeCvkT7q+2MT9vPe1nHDSknpOhjH+q8n6LI2g/SXJuq8zsZaw/qo2t/ekMhWoRVvVcntdfyiZ0+Huo4tUqUYvYZj+mc6QfQJ2B1BXUUbWgNa0NaMgAAB0AL0ixyzyy83bWYzHxBERVWEREEHTMe2xsVr+WlhgI4tlla2Xsj8oepfpK/OGuDq6lZe3k2z1JPAtaIWA9Pl3n5i3Edad+PcvX6LHXHv5eb1WW89fCei5RVDXZHHgV1XW5xERARFxq5LN5nBBGrau1wDYDMr85/tDq9n8EqMAIKtlyd0cwMUhvuHnNWr0hLc7O4eKy+k42y7bHjaa4FhB3tOFlGU3LEy6u1uizWpmkXFrqWZ15YAACc5YThHJzI9E8xzWlXgcmFwyuNethlMpuCIiquIiICIiAiIgIiICIiAiIgIiICIiAiKv09pHyEDngXfgyNvtyPwjb258ACdymS26iLdTdQNE1zXVVTIcrsp2nMbMG0XkfrJJAfcC1dNVFuRuOH2LB6Hp/JhjL3IBufacbl7jzLiT1rT6Mkzb1j617+GPbjMfh5GWXdbWoikDhcKZBVkYHEd4VFQy2dbccPsVorKrhrr4hFBoZbHZ3HxRBPUPSJ9Hr+pTFF0g3AHgfFBmar03dKoaplnkc79q0ukYsdrjgfqVVW0+0LjMd/JBi9N00jHsng+GiJc0ZCRp+EidyO7gbFavQ+k46mJssZ812YObHDBzHDc4HBQJotoWP9FnZDLRzGeFpex1vLwD1wMPKxfpAN3rDmuTqun+pNzzHRwc3ZdXw3qKNo3SEc8bZYXh7HZEd4IzBG8FSV5FmvSvRl2IiIkREQEREBERAREQEREBERARFB0tpaKnaDI7F2DGNG0+Q8GNGJ6chvIUyW3URbJN1Jq6lkTHSSODGNF3OOAAWPkndUSCeQFrWgiGN2BYDnI8bpHDC3qjDMlfJ3yVDxJUDZa07UcAN2sO5zzk+Tubu4qdTwF2Jy8V6vTdN9P+LLz+zz+fn7/SeHWij9bqH1q60YzM9X2/UocEJcQB/QK4jYGgAbl2OZ2gHnN6R4q5Vfo6LHa4ZdKsEH1qLvRR3dyCILFeXtuCDvXpEFNNFm1yqKiAtPLcVqqmDaHNVcseYcOpBmqqk2sRgfFVU8F8HCx8FqKijLcRiO8KFLCHDEfcgws+jZYJDNSPDHE3ew38lN77R6LvljHpVvonWyKRwimBp58vJyEWeeMUnoyDv5K0noSMsR3qor9FxStLZGAjeCLjsORXPzdNhyet8tuPmyw/k0iLERaNqqf/C1Lg0fFS3mjtwFzts6ipcetNQw2qKIke3TvD//AJv2XDvXn59HyY+PV149ThfPo1iLPQ660RNnymE8Jo3xd7hs96tKXS9PJ8HURP8AdkY7wK58uPLHzK3meN8VNRGm+WPQvtlVZ8RfbJZB8RHG2eHTgoVVpinj+EqIWe9IweJSS3wi2RNRZ+TXOjGDJTKeEMckve1tu9RpdapXfAUT/ene2EfRbtOPYFrj0/Jl4xrO82E81qVE0lpSGBu1NK2MHAbRxceDW5uPIBZWaorJfhKkRN9mnbsn9q+7uwNSi0Mxh2msu85yPJe89L3kuXVh0OV/FWGfVz/jEuq1imlwpo/JM/OzDzjzZDn1vt0FQ6SgDXF13SSu9KR52nu5X9VvyRYDgrSOj4nsUuGC+DW9n1ld3Hw4cf4Y5c+TLPyiQ0m93YrCnpy7LAcVKgoBm7HkpoC1ZvEMIaLD+qk08BceW8rrT0ZOLsB3lWLGgCwFggMaALDIL01tzYL6xhJsFY09OG9KD1BFsi3avi6ogIiIC5TwB3TxXVEFVLCW59qhzUjXcjxC0BF1Floh6uHJBnJaRzd1xxCiSQtdmLrRyRFuYXCSBrsx1oMxJo/2T1H7VFlpHDNt+9aeTR/snt+1R30jxuv0YoMrJSMOBH/OgquqdW6Z+LoYyeJY2/bZbOSMesO0Li6jYd1ugoMOdTqb1Ymt90vZ/CV9Gq7BkZeqon/nWydo9u4nuK8HR3yu771Fkqdsh/0032p//Ym/nXw6sMOflT01Ex/3rX/i8+0O9fPxe7iO9O2fBusgNUqffAw+8XO8SVKp9XoWYshhaeIY2/bZaYaOPtBeho7i7u+9ShStoufYF0bSN5lXTaBvMrq2mYPVHXj4oKaKH2W9gUqOhcc8OlWrW7gOxdmUjzut04IK6KhaM8fBSmi2AU+PR/tHs+1So4GtyHWgroqRzuQ5/Yp0FK1vM8Su4CkR0jjnh/zggjqRDSk54BS4qZreZ4ldkHiKINFgvaIgIiICIiAiIgIiIC4SUrTut0LuiCA+iO4g9y4vgcMwfFWqIKYjiuTqZh9UeHgr1zQcxdczTN9n6kFE6hZzHX9q8HR44nuV4aNvNcZKYDeUFP8Ai/5Xd96fi/5Xd96sixeLIIH4v+V3fevQ0eOJ7lPDF2jpwd5QVraFnM9f2Lo2mYPVHj4q1FE3mvYpWcEFWBZdGxE5Aq0bGBkAF6QVzKNxzsF3ZRDeSe5SkQeWMAyFl6REBERAREQEREH/2Q=="/>
          <p:cNvSpPr>
            <a:spLocks noChangeAspect="1" noChangeArrowheads="1"/>
          </p:cNvSpPr>
          <p:nvPr/>
        </p:nvSpPr>
        <p:spPr bwMode="auto">
          <a:xfrm>
            <a:off x="1222375" y="-1203325"/>
            <a:ext cx="5715000" cy="473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91" name="Picture 19" descr="https://encrypted-tbn2.gstatic.com/images?q=tbn:ANd9GcTQVcardOinBTqKCQUD_7zDt9XOoO5CLu_aCG_KljVvxd7fC8q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941452"/>
            <a:ext cx="1428996" cy="863812"/>
          </a:xfrm>
          <a:prstGeom prst="rect">
            <a:avLst/>
          </a:prstGeom>
          <a:noFill/>
          <a:extLst>
            <a:ext uri="{909E8E84-426E-40DD-AFC4-6F175D3DCCD1}">
              <a14:hiddenFill xmlns:a14="http://schemas.microsoft.com/office/drawing/2010/main">
                <a:solidFill>
                  <a:srgbClr val="FFFFFF"/>
                </a:solidFill>
              </a14:hiddenFill>
            </a:ext>
          </a:extLst>
        </p:spPr>
      </p:pic>
      <p:sp>
        <p:nvSpPr>
          <p:cNvPr id="15" name="Başlık 1"/>
          <p:cNvSpPr>
            <a:spLocks noGrp="1"/>
          </p:cNvSpPr>
          <p:nvPr>
            <p:ph type="title"/>
          </p:nvPr>
        </p:nvSpPr>
        <p:spPr>
          <a:xfrm>
            <a:off x="457200" y="401637"/>
            <a:ext cx="8229600" cy="1227163"/>
          </a:xfrm>
        </p:spPr>
        <p:txBody>
          <a:bodyPr>
            <a:noAutofit/>
          </a:bodyPr>
          <a:lstStyle/>
          <a:p>
            <a:r>
              <a:rPr lang="tr-TR" sz="2800" dirty="0">
                <a:solidFill>
                  <a:srgbClr val="FF0000"/>
                </a:solidFill>
                <a:latin typeface="Comic Sans MS" panose="030F0702030302020204" pitchFamily="66" charset="0"/>
              </a:rPr>
              <a:t>Hastalanmamak </a:t>
            </a:r>
            <a:r>
              <a:rPr lang="tr-TR" sz="2800" dirty="0" smtClean="0">
                <a:solidFill>
                  <a:srgbClr val="FF0000"/>
                </a:solidFill>
                <a:latin typeface="Comic Sans MS" panose="030F0702030302020204" pitchFamily="66" charset="0"/>
              </a:rPr>
              <a:t>ve Hastalık Sonrası Eski Sağlığımıza Kavuşmak İçin Sağlıklı Gıdalar   Yemeli ve Bol Su Tüketmeliyiz!</a:t>
            </a:r>
            <a:endParaRPr lang="tr-TR" sz="2800" dirty="0">
              <a:solidFill>
                <a:srgbClr val="FF0000"/>
              </a:solidFill>
              <a:latin typeface="Comic Sans MS" panose="030F0702030302020204" pitchFamily="66"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375" y="2616200"/>
            <a:ext cx="2025453" cy="329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http://sohailla4kids.in/images/phocagallery/paint/520486wom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378200"/>
            <a:ext cx="2289919" cy="2355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pageresource.com/clipart/clipart/food/fruits/lemons/lemon-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0121" y="5342767"/>
            <a:ext cx="950492" cy="11440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srv\Birimler\Akilci_Ilac\AKILCI İLAÇ ORTAK 1-\KAMPANYA-TANITIM\TANITIM\SLOGAN-LOGO-MASKOT\SLOGAN-LOGO YÜKSEK ÇÖZÜNÜRLÜK\kurum_logo\kurum logo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7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8"/>
            <a:ext cx="3322393" cy="15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988840"/>
            <a:ext cx="432048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aşlık 1"/>
          <p:cNvSpPr>
            <a:spLocks noGrp="1"/>
          </p:cNvSpPr>
          <p:nvPr>
            <p:ph type="title"/>
          </p:nvPr>
        </p:nvSpPr>
        <p:spPr>
          <a:xfrm>
            <a:off x="107504" y="773832"/>
            <a:ext cx="8928992" cy="1143000"/>
          </a:xfrm>
        </p:spPr>
        <p:txBody>
          <a:bodyPr>
            <a:noAutofit/>
          </a:bodyPr>
          <a:lstStyle/>
          <a:p>
            <a:r>
              <a:rPr lang="tr-TR" sz="2800" dirty="0" smtClean="0">
                <a:solidFill>
                  <a:srgbClr val="FF0000"/>
                </a:solidFill>
                <a:latin typeface="Comic Sans MS" panose="030F0702030302020204" pitchFamily="66" charset="0"/>
              </a:rPr>
              <a:t>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Hastalandığımızda Doktorumuzun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     Önerisine </a:t>
            </a:r>
            <a:r>
              <a:rPr lang="tr-TR" sz="2800" dirty="0">
                <a:solidFill>
                  <a:srgbClr val="FF0000"/>
                </a:solidFill>
                <a:latin typeface="Comic Sans MS" panose="030F0702030302020204" pitchFamily="66" charset="0"/>
              </a:rPr>
              <a:t>G</a:t>
            </a:r>
            <a:r>
              <a:rPr lang="tr-TR" sz="2800" dirty="0" smtClean="0">
                <a:solidFill>
                  <a:srgbClr val="FF0000"/>
                </a:solidFill>
                <a:latin typeface="Comic Sans MS" panose="030F0702030302020204" pitchFamily="66" charset="0"/>
              </a:rPr>
              <a:t>öre İlaçlarımızı Kullanırsak ve Sağlıklı Besinler Tüketirsek Yeniden Sağlıklı Oluruz.</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 </a:t>
            </a:r>
            <a:endParaRPr lang="tr-TR" sz="2800" dirty="0">
              <a:solidFill>
                <a:srgbClr val="FF0000"/>
              </a:solidFill>
              <a:latin typeface="Comic Sans MS" panose="030F0702030302020204" pitchFamily="66" charset="0"/>
            </a:endParaRPr>
          </a:p>
        </p:txBody>
      </p:sp>
      <p:pic>
        <p:nvPicPr>
          <p:cNvPr id="6"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609600" y="545435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latin typeface="Comic Sans MS" panose="030F0702030302020204" pitchFamily="66" charset="0"/>
              </a:rPr>
              <a:t>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Arkadaşlarımızın Yanına Döneriz…</a:t>
            </a:r>
            <a:endParaRPr lang="tr-TR"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335941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99" y="2132856"/>
            <a:ext cx="2088232" cy="176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12776"/>
            <a:ext cx="9144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pkids.files.wordpress.com/2011/04/sneez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212976"/>
            <a:ext cx="3325093" cy="3632448"/>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p:txBody>
          <a:bodyPr>
            <a:noAutofit/>
          </a:bodyPr>
          <a:lstStyle/>
          <a:p>
            <a:r>
              <a:rPr lang="tr-TR" sz="2800" dirty="0" smtClean="0">
                <a:solidFill>
                  <a:srgbClr val="FF0000"/>
                </a:solidFill>
                <a:latin typeface="Comic Sans MS" panose="030F0702030302020204" pitchFamily="66" charset="0"/>
              </a:rPr>
              <a:t>Neden Hasta Oluruz? </a:t>
            </a:r>
            <a:endParaRPr lang="tr-TR" sz="2800" dirty="0">
              <a:solidFill>
                <a:srgbClr val="FF0000"/>
              </a:solidFill>
              <a:latin typeface="Comic Sans MS" panose="030F0702030302020204" pitchFamily="66" charset="0"/>
            </a:endParaRPr>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826124"/>
            <a:ext cx="1885950" cy="155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descr="http://sr.photos2.fotosearch.com/bthumb/CSP/CSP282/k2137652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102" y="1628800"/>
            <a:ext cx="1830994" cy="22116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cf.l.thumbs.canstockphoto.com/canstock209651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899" y="4665316"/>
            <a:ext cx="1624491" cy="14279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lesrv\Birimler\Akilci_Ilac\AKILCI İLAÇ ORTAK 1-\KAMPANYA-TANITIM\TANITIM\SLOGAN-LOGO-MASKOT\SLOGAN-LOGO YÜKSEK ÇÖZÜNÜRLÜK\kurum_logo\kurum logo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0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63888" y="4572001"/>
            <a:ext cx="4032448" cy="1214437"/>
          </a:xfrm>
        </p:spPr>
        <p:txBody>
          <a:bodyPr wrap="square" lIns="91440" tIns="45720" rIns="91440" bIns="45720" numCol="1" anchorCtr="0" compatLnSpc="1">
            <a:prstTxWarp prst="textNoShape">
              <a:avLst/>
            </a:prstTxWarp>
            <a:noAutofit/>
          </a:bodyPr>
          <a:lstStyle/>
          <a:p>
            <a:r>
              <a:rPr lang="tr-TR" sz="4000" b="1" cap="none" dirty="0" smtClean="0">
                <a:solidFill>
                  <a:srgbClr val="FF3300"/>
                </a:solidFill>
                <a:latin typeface="Comic Sans MS" panose="030F0702030302020204" pitchFamily="66" charset="0"/>
              </a:rPr>
              <a:t>TEŞEKKÜRLER</a:t>
            </a:r>
          </a:p>
        </p:txBody>
      </p:sp>
      <p:pic>
        <p:nvPicPr>
          <p:cNvPr id="26628" name="Picture 2" descr="http://t1.gstatic.com/images?q=tbn:ANd9GcROU7U2A5nd2SXoYjDpuGUxr8Xs45KkHDkAm44cgdhzXfnKpDti7Q"/>
          <p:cNvPicPr>
            <a:picLocks noChangeAspect="1" noChangeArrowheads="1"/>
          </p:cNvPicPr>
          <p:nvPr/>
        </p:nvPicPr>
        <p:blipFill>
          <a:blip r:embed="rId2" cstate="print"/>
          <a:srcRect/>
          <a:stretch>
            <a:fillRect/>
          </a:stretch>
        </p:blipFill>
        <p:spPr bwMode="auto">
          <a:xfrm>
            <a:off x="1187624" y="4643438"/>
            <a:ext cx="2108200" cy="1143000"/>
          </a:xfrm>
          <a:prstGeom prst="rect">
            <a:avLst/>
          </a:prstGeom>
          <a:noFill/>
          <a:ln w="9525">
            <a:noFill/>
            <a:miter lim="800000"/>
            <a:headEnd/>
            <a:tailEnd/>
          </a:ln>
        </p:spPr>
      </p:pic>
      <p:pic>
        <p:nvPicPr>
          <p:cNvPr id="6" name="Picture 2" descr="http://www.altincocuklaranaokulu.com/images/oyu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41724" y="332656"/>
            <a:ext cx="42862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srv\Birimler\Akilci_Ilac\AKILCI İLAÇ ORTAK 1-\KAMPANYA-TANITIM\TANITIM\SLOGAN-LOGO-MASKOT\SLOGAN-LOGO YÜKSEK ÇÖZÜNÜRLÜK\kurum_logo\kurum 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94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a:stretch>
            <a:fillRect/>
          </a:stretch>
        </p:blipFill>
        <p:spPr bwMode="auto">
          <a:xfrm>
            <a:off x="571500" y="1357313"/>
            <a:ext cx="7435850" cy="4138612"/>
          </a:xfrm>
          <a:prstGeom prst="rect">
            <a:avLst/>
          </a:prstGeom>
          <a:noFill/>
          <a:ln w="9525">
            <a:noFill/>
            <a:miter lim="800000"/>
            <a:headEnd/>
            <a:tailEnd/>
          </a:ln>
        </p:spPr>
      </p:pic>
      <p:sp>
        <p:nvSpPr>
          <p:cNvPr id="27652" name="8 Dikdörtgen"/>
          <p:cNvSpPr>
            <a:spLocks noChangeArrowheads="1"/>
          </p:cNvSpPr>
          <p:nvPr/>
        </p:nvSpPr>
        <p:spPr bwMode="auto">
          <a:xfrm>
            <a:off x="3204929" y="4409080"/>
            <a:ext cx="2168992" cy="369332"/>
          </a:xfrm>
          <a:prstGeom prst="rect">
            <a:avLst/>
          </a:prstGeom>
          <a:noFill/>
          <a:ln w="9525">
            <a:solidFill>
              <a:schemeClr val="bg1"/>
            </a:solidFill>
            <a:miter lim="800000"/>
            <a:headEnd/>
            <a:tailEnd/>
          </a:ln>
        </p:spPr>
        <p:txBody>
          <a:bodyPr wrap="none">
            <a:spAutoFit/>
          </a:bodyPr>
          <a:lstStyle/>
          <a:p>
            <a:r>
              <a:rPr lang="tr-TR" i="1" dirty="0" smtClean="0">
                <a:latin typeface="Calibri" pitchFamily="34" charset="0"/>
              </a:rPr>
              <a:t>www.akilciilac.gov.tr </a:t>
            </a:r>
            <a:endParaRPr lang="tr-TR" i="1" dirty="0">
              <a:latin typeface="Century Schoolbook"/>
            </a:endParaRPr>
          </a:p>
        </p:txBody>
      </p:sp>
      <p:pic>
        <p:nvPicPr>
          <p:cNvPr id="4" name="Picture 2" descr="\\filesrv\Birimler\Akilci_Ilac\AKILCI İLAÇ ORTAK 1-\KAMPANYA-TANITIM\TANITIM\SLOGAN-LOGO-MASKOT\SLOGAN-LOGO YÜKSEK ÇÖZÜNÜRLÜK\kurum_logo\kurum 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3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96952"/>
            <a:ext cx="3779912" cy="37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85950"/>
            <a:ext cx="3672408" cy="31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Başlık"/>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Sanırım Hasta Olduk…</a:t>
            </a:r>
            <a:endParaRPr lang="tr-TR" sz="2800" dirty="0">
              <a:solidFill>
                <a:srgbClr val="FF0000"/>
              </a:solidFill>
              <a:latin typeface="Comic Sans MS" panose="030F0702030302020204" pitchFamily="66"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038" y="1072481"/>
            <a:ext cx="26479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a.dilcdn.com/bl/wp-content/uploads/sites/8/2014/01/Sick-Boy-Carto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981" y="1351781"/>
            <a:ext cx="2475867" cy="2149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srv\Birimler\Akilci_Ilac\AKILCI İLAÇ ORTAK 1-\KAMPANYA-TANITIM\TANITIM\SLOGAN-LOGO-MASKOT\SLOGAN-LOGO YÜKSEK ÇÖZÜNÜRLÜK\kurum_logo\kurum logo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9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660" y="1628800"/>
            <a:ext cx="4772791" cy="252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Başlık"/>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     Mikroplar Etkisiz Hale Getirildi. İyileşiyoruz…</a:t>
            </a:r>
            <a:endParaRPr lang="tr-TR" sz="2800" dirty="0">
              <a:solidFill>
                <a:srgbClr val="FF0000"/>
              </a:solidFill>
              <a:latin typeface="Comic Sans MS" panose="030F0702030302020204" pitchFamily="66"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888770"/>
            <a:ext cx="2664296" cy="263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291353"/>
            <a:ext cx="6762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326335"/>
            <a:ext cx="15335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immaronresearch.com/wp-content/uploads/2013/02/Microb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3415" y="4894429"/>
            <a:ext cx="2370583" cy="1918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srv\Birimler\Akilci_Ilac\AKILCI İLAÇ ORTAK 1-\KAMPANYA-TANITIM\TANITIM\SLOGAN-LOGO-MASKOT\SLOGAN-LOGO YÜKSEK ÇÖZÜNÜRLÜK\kurum_logo\kurum logo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4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Yeniden Sağlıklıyız…</a:t>
            </a:r>
            <a:endParaRPr lang="tr-TR" sz="2800" dirty="0">
              <a:solidFill>
                <a:srgbClr val="FF0000"/>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3240360" cy="474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84784"/>
            <a:ext cx="3343275" cy="474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68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Hasta Olunca Ne Yapmalıyız?</a:t>
            </a:r>
            <a:endParaRPr lang="tr-TR" sz="2800" dirty="0">
              <a:solidFill>
                <a:srgbClr val="FF0000"/>
              </a:solidFill>
              <a:latin typeface="Comic Sans MS" panose="030F0702030302020204" pitchFamily="66"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14" y="3645024"/>
            <a:ext cx="3705225" cy="270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s://encrypted-tbn0.gstatic.com/images?q=tbn:ANd9GcQ9a9TZN9WNi-ye1Q_296zb_251lujo00dkM3mmFowik5_zPZ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45024"/>
            <a:ext cx="2232248" cy="2848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atma.isli\Desktop\Adsız.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252" y="1412776"/>
            <a:ext cx="27738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srv\Birimler\Akilci_Ilac\AKILCI İLAÇ ORTAK 1-\KAMPANYA-TANITIM\TANITIM\SLOGAN-LOGO-MASKOT\SLOGAN-LOGO YÜKSEK ÇÖZÜNÜRLÜK\kurum_logo\kurum logo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solidFill>
                  <a:srgbClr val="FF0000"/>
                </a:solidFill>
                <a:latin typeface="Comic Sans MS" panose="030F0702030302020204" pitchFamily="66" charset="0"/>
              </a:rPr>
              <a:t>Doktora Gitmeli ve Muayene Olmalıyız!</a:t>
            </a:r>
            <a:endParaRPr lang="tr-TR" sz="2800" dirty="0">
              <a:solidFill>
                <a:srgbClr val="FF0000"/>
              </a:solidFill>
              <a:latin typeface="Comic Sans MS" panose="030F0702030302020204" pitchFamily="66" charset="0"/>
            </a:endParaRPr>
          </a:p>
        </p:txBody>
      </p:sp>
      <p:pic>
        <p:nvPicPr>
          <p:cNvPr id="4" name="Picture 2" descr="C:\Users\fatma.isli\Desktop\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338437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92896"/>
            <a:ext cx="4104456" cy="365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73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ofdreams.com/data_images/dreams/nurse/nurse-07.jp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669301"/>
            <a:ext cx="4032448" cy="4063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16016" y="4278982"/>
            <a:ext cx="1636390" cy="181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1"/>
          <p:cNvSpPr>
            <a:spLocks noGrp="1"/>
          </p:cNvSpPr>
          <p:nvPr>
            <p:ph type="title"/>
          </p:nvPr>
        </p:nvSpPr>
        <p:spPr>
          <a:xfrm>
            <a:off x="457200" y="274638"/>
            <a:ext cx="8229600" cy="1143000"/>
          </a:xfrm>
        </p:spPr>
        <p:txBody>
          <a:bodyPr>
            <a:noAutofit/>
          </a:bodyPr>
          <a:lstStyle/>
          <a:p>
            <a:r>
              <a:rPr lang="tr-TR" sz="2800" dirty="0" smtClean="0">
                <a:solidFill>
                  <a:srgbClr val="FF0000"/>
                </a:solidFill>
                <a:latin typeface="Comic Sans MS" panose="030F0702030302020204" pitchFamily="66" charset="0"/>
              </a:rPr>
              <a:t>Doktor Gerekli Görürse Bize İlaç </a:t>
            </a:r>
            <a:r>
              <a:rPr lang="tr-TR" sz="2800" dirty="0" err="1" smtClean="0">
                <a:solidFill>
                  <a:srgbClr val="FF0000"/>
                </a:solidFill>
                <a:latin typeface="Comic Sans MS" panose="030F0702030302020204" pitchFamily="66" charset="0"/>
              </a:rPr>
              <a:t>Reçeteleyecektir</a:t>
            </a:r>
            <a:r>
              <a:rPr lang="tr-TR" sz="2800" dirty="0" smtClean="0">
                <a:solidFill>
                  <a:srgbClr val="FF0000"/>
                </a:solidFill>
                <a:latin typeface="Comic Sans MS" panose="030F0702030302020204" pitchFamily="66" charset="0"/>
              </a:rPr>
              <a:t>!</a:t>
            </a:r>
            <a:endParaRPr lang="tr-TR" sz="2800" dirty="0">
              <a:solidFill>
                <a:srgbClr val="FF0000"/>
              </a:solidFill>
              <a:latin typeface="Comic Sans MS" panose="030F0702030302020204" pitchFamily="66"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916832"/>
            <a:ext cx="2061964"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filesrv\Birimler\Akilci_Ilac\AKILCI İLAÇ ORTAK 1-\KAMPANYA-TANITIM\TANITIM\SLOGAN-LOGO-MASKOT\SLOGAN-LOGO YÜKSEK ÇÖZÜNÜRLÜK\kurum_logo\kurum logo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86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sakfirmarehberi.com/firma/eczan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700808"/>
            <a:ext cx="1656184"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457200" y="274638"/>
            <a:ext cx="8229600" cy="1143000"/>
          </a:xfrm>
        </p:spPr>
        <p:txBody>
          <a:bodyPr>
            <a:noAutofit/>
          </a:bodyPr>
          <a:lstStyle/>
          <a:p>
            <a:r>
              <a:rPr lang="tr-TR" sz="2800" dirty="0" smtClean="0">
                <a:solidFill>
                  <a:srgbClr val="FF0000"/>
                </a:solidFill>
                <a:latin typeface="Comic Sans MS" panose="030F0702030302020204" pitchFamily="66" charset="0"/>
              </a:rPr>
              <a:t>Doktorun </a:t>
            </a:r>
            <a:r>
              <a:rPr lang="tr-TR" sz="2800" dirty="0" err="1" smtClean="0">
                <a:solidFill>
                  <a:srgbClr val="FF0000"/>
                </a:solidFill>
                <a:latin typeface="Comic Sans MS" panose="030F0702030302020204" pitchFamily="66" charset="0"/>
              </a:rPr>
              <a:t>Reçetelediği</a:t>
            </a:r>
            <a:r>
              <a:rPr lang="tr-TR" sz="2800" dirty="0" smtClean="0">
                <a:solidFill>
                  <a:srgbClr val="FF0000"/>
                </a:solidFill>
                <a:latin typeface="Comic Sans MS" panose="030F0702030302020204" pitchFamily="66" charset="0"/>
              </a:rPr>
              <a:t> İlacı Yalnızca </a:t>
            </a:r>
            <a:br>
              <a:rPr lang="tr-TR" sz="2800" dirty="0" smtClean="0">
                <a:solidFill>
                  <a:srgbClr val="FF0000"/>
                </a:solidFill>
                <a:latin typeface="Comic Sans MS" panose="030F0702030302020204" pitchFamily="66" charset="0"/>
              </a:rPr>
            </a:br>
            <a:r>
              <a:rPr lang="tr-TR" sz="2800" dirty="0" smtClean="0">
                <a:solidFill>
                  <a:srgbClr val="FF0000"/>
                </a:solidFill>
                <a:latin typeface="Comic Sans MS" panose="030F0702030302020204" pitchFamily="66" charset="0"/>
              </a:rPr>
              <a:t>Eczaneden Almalıyız!</a:t>
            </a:r>
            <a:endParaRPr lang="tr-TR" sz="2800" dirty="0">
              <a:solidFill>
                <a:srgbClr val="FF0000"/>
              </a:solidFill>
              <a:latin typeface="Comic Sans MS" panose="030F0702030302020204" pitchFamily="66"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186" y="3099414"/>
            <a:ext cx="4724078" cy="340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filesrv\Birimler\Akilci_Ilac\AKILCI İLAÇ ORTAK 1-\KAMPANYA-TANITIM\TANITIM\SLOGAN-LOGO-MASKOT\SLOGAN-LOGO YÜKSEK ÇÖZÜNÜRLÜK\kurum_logo\kurum 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4624"/>
            <a:ext cx="105321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92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555</Words>
  <Application>Microsoft Office PowerPoint</Application>
  <PresentationFormat>Ekran Gösterisi (4:3)</PresentationFormat>
  <Paragraphs>58</Paragraphs>
  <Slides>21</Slides>
  <Notes>18</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Okul Öncesi Çocuklar İçin  Akılcı İlaç Kullanımı</vt:lpstr>
      <vt:lpstr>Neden Hasta Oluruz? </vt:lpstr>
      <vt:lpstr>Sanırım Hasta Olduk…</vt:lpstr>
      <vt:lpstr>     Mikroplar Etkisiz Hale Getirildi. İyileşiyoruz…</vt:lpstr>
      <vt:lpstr>Yeniden Sağlıklıyız…</vt:lpstr>
      <vt:lpstr>Hasta Olunca Ne Yapmalıyız?</vt:lpstr>
      <vt:lpstr>Doktora Gitmeli ve Muayene Olmalıyız!</vt:lpstr>
      <vt:lpstr>Doktor Gerekli Görürse Bize İlaç Reçeteleyecektir!</vt:lpstr>
      <vt:lpstr>Doktorun Reçetelediği İlacı Yalnızca  Eczaneden Almalıyız!</vt:lpstr>
      <vt:lpstr>    İlaçlarımızı Doktorun ve Eczacının Tarif Ettiği Şekilde ve Sürede Kullanmalıyız.</vt:lpstr>
      <vt:lpstr>İlaçlarımızı Doktorumuzun Söylediği  Miktardan Daha Fazla Almak Tehlikeli  Sonuçlara Neden Olabilir!</vt:lpstr>
      <vt:lpstr> Kendi Kendimize İlaç Kullanmamalıyız! İlaçlarımızı Sağlık Çalışanları ve Büyüklerimiz Uygulamalıdır.  </vt:lpstr>
      <vt:lpstr>Şimdi de İlaçları Tanıyalım…</vt:lpstr>
      <vt:lpstr>İlaçlar Şeker Değildir!</vt:lpstr>
      <vt:lpstr>İlaçlarla Asla Oyun Oynanmaz!  </vt:lpstr>
      <vt:lpstr>Hastalıklardan Nasıl Korunuruz?</vt:lpstr>
      <vt:lpstr>Hastalanmamak ve Hastalığımızı Başkasına Bulaştırmamak İçin Ellerimizi Yıkamalıyız!</vt:lpstr>
      <vt:lpstr>Hastalanmamak ve Hastalık Sonrası Eski Sağlığımıza Kavuşmak İçin Sağlıklı Gıdalar   Yemeli ve Bol Su Tüketmeliyiz!</vt:lpstr>
      <vt:lpstr>    Hastalandığımızda Doktorumuzun       Önerisine Göre İlaçlarımızı Kullanırsak ve Sağlıklı Besinler Tüketirsek Yeniden Sağlıklı Oluruz.  </vt:lpstr>
      <vt:lpstr>TEŞEKKÜRLER</vt:lpstr>
      <vt:lpstr>PowerPoint Sunusu</vt:lpstr>
    </vt:vector>
  </TitlesOfParts>
  <Company>TITCK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İŞLİ</dc:creator>
  <cp:lastModifiedBy>Fatma İŞLİ</cp:lastModifiedBy>
  <cp:revision>311</cp:revision>
  <dcterms:created xsi:type="dcterms:W3CDTF">2014-12-10T08:18:32Z</dcterms:created>
  <dcterms:modified xsi:type="dcterms:W3CDTF">2015-09-07T13:52:52Z</dcterms:modified>
</cp:coreProperties>
</file>